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9"/>
  </p:notesMasterIdLst>
  <p:sldIdLst>
    <p:sldId id="256" r:id="rId2"/>
    <p:sldId id="257" r:id="rId3"/>
    <p:sldId id="258" r:id="rId4"/>
    <p:sldId id="259" r:id="rId5"/>
    <p:sldId id="260" r:id="rId6"/>
    <p:sldId id="261" r:id="rId7"/>
    <p:sldId id="262" r:id="rId8"/>
    <p:sldId id="28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Lst>
  <p:sldSz cx="9144000" cy="6858000" type="screen4x3"/>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lvl1pPr>
    <a:lvl2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lvl2pPr>
    <a:lvl3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lvl3pPr>
    <a:lvl4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lvl4pPr>
    <a:lvl5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lvl5pPr>
    <a:lvl6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lvl6pPr>
    <a:lvl7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lvl7pPr>
    <a:lvl8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lvl8pPr>
    <a:lvl9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D7E7"/>
          </a:solidFill>
        </a:fill>
      </a:tcStyle>
    </a:wholeTbl>
    <a:band2H>
      <a:tcTxStyle/>
      <a:tcStyle>
        <a:tcBdr/>
        <a:fill>
          <a:solidFill>
            <a:srgbClr val="E8ECF4"/>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EE7D0"/>
          </a:solidFill>
        </a:fill>
      </a:tcStyle>
    </a:wholeTbl>
    <a:band2H>
      <a:tcTxStyle/>
      <a:tcStyle>
        <a:tcBdr/>
        <a:fill>
          <a:solidFill>
            <a:srgbClr val="EFF3E9"/>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CDCCE"/>
          </a:solidFill>
        </a:fill>
      </a:tcStyle>
    </a:wholeTbl>
    <a:band2H>
      <a:tcTxStyle/>
      <a:tcStyle>
        <a:tcBdr/>
        <a:fill>
          <a:solidFill>
            <a:srgbClr val="FDEEE8"/>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854" autoAdjust="0"/>
    <p:restoredTop sz="85237" autoAdjust="0"/>
  </p:normalViewPr>
  <p:slideViewPr>
    <p:cSldViewPr snapToGrid="0">
      <p:cViewPr varScale="1">
        <p:scale>
          <a:sx n="98" d="100"/>
          <a:sy n="98" d="100"/>
        </p:scale>
        <p:origin x="2600"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5" name="Shape 45"/>
          <p:cNvSpPr>
            <a:spLocks noGrp="1" noRot="1" noChangeAspect="1"/>
          </p:cNvSpPr>
          <p:nvPr>
            <p:ph type="sldImg"/>
          </p:nvPr>
        </p:nvSpPr>
        <p:spPr>
          <a:xfrm>
            <a:off x="1143000" y="685800"/>
            <a:ext cx="4572000" cy="3429000"/>
          </a:xfrm>
          <a:prstGeom prst="rect">
            <a:avLst/>
          </a:prstGeom>
        </p:spPr>
        <p:txBody>
          <a:bodyPr/>
          <a:lstStyle/>
          <a:p>
            <a:endParaRPr/>
          </a:p>
        </p:txBody>
      </p:sp>
      <p:sp>
        <p:nvSpPr>
          <p:cNvPr id="46" name="Shape 46"/>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defRPr sz="1200">
        <a:latin typeface="+mj-lt"/>
        <a:ea typeface="+mj-ea"/>
        <a:cs typeface="+mj-cs"/>
        <a:sym typeface="Calibri"/>
      </a:defRPr>
    </a:lvl1pPr>
    <a:lvl2pPr indent="228600" latinLnBrk="0">
      <a:defRPr sz="1200">
        <a:latin typeface="+mj-lt"/>
        <a:ea typeface="+mj-ea"/>
        <a:cs typeface="+mj-cs"/>
        <a:sym typeface="Calibri"/>
      </a:defRPr>
    </a:lvl2pPr>
    <a:lvl3pPr indent="457200" latinLnBrk="0">
      <a:defRPr sz="1200">
        <a:latin typeface="+mj-lt"/>
        <a:ea typeface="+mj-ea"/>
        <a:cs typeface="+mj-cs"/>
        <a:sym typeface="Calibri"/>
      </a:defRPr>
    </a:lvl3pPr>
    <a:lvl4pPr indent="685800" latinLnBrk="0">
      <a:defRPr sz="1200">
        <a:latin typeface="+mj-lt"/>
        <a:ea typeface="+mj-ea"/>
        <a:cs typeface="+mj-cs"/>
        <a:sym typeface="Calibri"/>
      </a:defRPr>
    </a:lvl4pPr>
    <a:lvl5pPr indent="914400" latinLnBrk="0">
      <a:defRPr sz="1200">
        <a:latin typeface="+mj-lt"/>
        <a:ea typeface="+mj-ea"/>
        <a:cs typeface="+mj-cs"/>
        <a:sym typeface="Calibri"/>
      </a:defRPr>
    </a:lvl5pPr>
    <a:lvl6pPr indent="1143000" latinLnBrk="0">
      <a:defRPr sz="1200">
        <a:latin typeface="+mj-lt"/>
        <a:ea typeface="+mj-ea"/>
        <a:cs typeface="+mj-cs"/>
        <a:sym typeface="Calibri"/>
      </a:defRPr>
    </a:lvl6pPr>
    <a:lvl7pPr indent="1371600" latinLnBrk="0">
      <a:defRPr sz="1200">
        <a:latin typeface="+mj-lt"/>
        <a:ea typeface="+mj-ea"/>
        <a:cs typeface="+mj-cs"/>
        <a:sym typeface="Calibri"/>
      </a:defRPr>
    </a:lvl7pPr>
    <a:lvl8pPr indent="1600200" latinLnBrk="0">
      <a:defRPr sz="1200">
        <a:latin typeface="+mj-lt"/>
        <a:ea typeface="+mj-ea"/>
        <a:cs typeface="+mj-cs"/>
        <a:sym typeface="Calibri"/>
      </a:defRPr>
    </a:lvl8pPr>
    <a:lvl9pPr indent="1828800" latinLnBrk="0">
      <a:defRPr sz="1200">
        <a:latin typeface="+mj-lt"/>
        <a:ea typeface="+mj-ea"/>
        <a:cs typeface="+mj-cs"/>
        <a:sym typeface="Calibri"/>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Shape 49"/>
          <p:cNvSpPr>
            <a:spLocks noGrp="1" noRot="1" noChangeAspect="1"/>
          </p:cNvSpPr>
          <p:nvPr>
            <p:ph type="sldImg"/>
          </p:nvPr>
        </p:nvSpPr>
        <p:spPr>
          <a:prstGeom prst="rect">
            <a:avLst/>
          </a:prstGeom>
        </p:spPr>
        <p:txBody>
          <a:bodyPr/>
          <a:lstStyle/>
          <a:p>
            <a:endParaRPr/>
          </a:p>
        </p:txBody>
      </p:sp>
      <p:sp>
        <p:nvSpPr>
          <p:cNvPr id="50" name="Shape 50"/>
          <p:cNvSpPr>
            <a:spLocks noGrp="1"/>
          </p:cNvSpPr>
          <p:nvPr>
            <p:ph type="body" sz="quarter" idx="1"/>
          </p:nvPr>
        </p:nvSpPr>
        <p:spPr>
          <a:prstGeom prst="rect">
            <a:avLst/>
          </a:prstGeom>
        </p:spPr>
        <p:txBody>
          <a:bodyPr/>
          <a:lstStyle/>
          <a:p>
            <a:r>
              <a:rPr dirty="0"/>
              <a:t>Hi everyone! In this section we will cover a very powerful technique: mean encoding. It actually has a number of names: some call it likelihood encoding, some target encoding, but in this course we will stick with plain mean encoding. The general idea of this technique is to add new variables based on some feature together with target; in simplest case we encode each level of categorical variable with corresponding target mean.</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Train</a:t>
            </a:r>
            <a:r>
              <a:rPr lang="ko-KR" altLang="en-US" dirty="0"/>
              <a:t>에서는 </a:t>
            </a:r>
            <a:r>
              <a:rPr lang="en-US" altLang="ko-KR" dirty="0" err="1"/>
              <a:t>feature_mean</a:t>
            </a:r>
            <a:r>
              <a:rPr lang="ko-KR" altLang="en-US" dirty="0"/>
              <a:t>이 </a:t>
            </a:r>
            <a:r>
              <a:rPr lang="en-US" altLang="ko-KR" dirty="0"/>
              <a:t>0 </a:t>
            </a:r>
            <a:r>
              <a:rPr lang="ko-KR" altLang="en-US" dirty="0" err="1"/>
              <a:t>일때</a:t>
            </a:r>
            <a:r>
              <a:rPr lang="ko-KR" altLang="en-US" dirty="0"/>
              <a:t> </a:t>
            </a:r>
            <a:r>
              <a:rPr lang="en-US" altLang="ko-KR" dirty="0"/>
              <a:t>target</a:t>
            </a:r>
            <a:r>
              <a:rPr lang="ko-KR" altLang="en-US" dirty="0"/>
              <a:t>이 </a:t>
            </a:r>
            <a:r>
              <a:rPr lang="en-US" altLang="ko-KR" dirty="0"/>
              <a:t>0</a:t>
            </a:r>
            <a:r>
              <a:rPr lang="ko-KR" altLang="en-US" dirty="0"/>
              <a:t>이었는데</a:t>
            </a:r>
            <a:endParaRPr lang="en-US" altLang="ko-KR" dirty="0"/>
          </a:p>
          <a:p>
            <a:pPr marL="0" marR="0" lvl="0" indent="0" defTabSz="914400" eaLnBrk="1" fontAlgn="auto" latinLnBrk="0" hangingPunct="1">
              <a:lnSpc>
                <a:spcPct val="100000"/>
              </a:lnSpc>
              <a:spcBef>
                <a:spcPts val="0"/>
              </a:spcBef>
              <a:spcAft>
                <a:spcPts val="0"/>
              </a:spcAft>
              <a:buClrTx/>
              <a:buSzTx/>
              <a:buFontTx/>
              <a:buNone/>
              <a:tabLst/>
              <a:defRPr/>
            </a:pPr>
            <a:r>
              <a:rPr lang="en-US" altLang="ko-KR" dirty="0"/>
              <a:t>Validation</a:t>
            </a:r>
            <a:r>
              <a:rPr lang="ko-KR" altLang="en-US" dirty="0"/>
              <a:t>에서는 </a:t>
            </a:r>
            <a:r>
              <a:rPr lang="en-US" altLang="ko-KR" dirty="0" err="1"/>
              <a:t>feature_mean</a:t>
            </a:r>
            <a:r>
              <a:rPr lang="ko-KR" altLang="en-US" dirty="0"/>
              <a:t>이 </a:t>
            </a:r>
            <a:r>
              <a:rPr lang="en-US" altLang="ko-KR" dirty="0"/>
              <a:t>1 </a:t>
            </a:r>
            <a:r>
              <a:rPr lang="ko-KR" altLang="en-US" dirty="0" err="1"/>
              <a:t>일때</a:t>
            </a:r>
            <a:r>
              <a:rPr lang="ko-KR" altLang="en-US" dirty="0"/>
              <a:t> </a:t>
            </a:r>
            <a:r>
              <a:rPr lang="en-US" altLang="ko-KR" dirty="0"/>
              <a:t>target</a:t>
            </a:r>
            <a:r>
              <a:rPr lang="ko-KR" altLang="en-US" dirty="0"/>
              <a:t>이 </a:t>
            </a:r>
            <a:r>
              <a:rPr lang="en-US" altLang="ko-KR" dirty="0"/>
              <a:t>1</a:t>
            </a:r>
            <a:r>
              <a:rPr lang="ko-KR" altLang="en-US" dirty="0"/>
              <a:t>임</a:t>
            </a:r>
            <a:endParaRPr lang="en-US" altLang="ko-KR" dirty="0"/>
          </a:p>
          <a:p>
            <a:endParaRPr lang="ko-KR" altLang="en-US" dirty="0"/>
          </a:p>
        </p:txBody>
      </p:sp>
    </p:spTree>
    <p:extLst>
      <p:ext uri="{BB962C8B-B14F-4D97-AF65-F5344CB8AC3E}">
        <p14:creationId xmlns:p14="http://schemas.microsoft.com/office/powerpoint/2010/main" val="2550085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Shape 45"/>
          <p:cNvSpPr>
            <a:spLocks noGrp="1" noRot="1" noChangeAspect="1"/>
          </p:cNvSpPr>
          <p:nvPr>
            <p:ph type="sldImg"/>
          </p:nvPr>
        </p:nvSpPr>
        <p:spPr>
          <a:prstGeom prst="rect">
            <a:avLst/>
          </a:prstGeom>
        </p:spPr>
        <p:txBody>
          <a:bodyPr/>
          <a:lstStyle/>
          <a:p>
            <a:endParaRPr/>
          </a:p>
        </p:txBody>
      </p:sp>
      <p:sp>
        <p:nvSpPr>
          <p:cNvPr id="46" name="Shape 46"/>
          <p:cNvSpPr>
            <a:spLocks noGrp="1"/>
          </p:cNvSpPr>
          <p:nvPr>
            <p:ph type="body" sz="quarter" idx="1"/>
          </p:nvPr>
        </p:nvSpPr>
        <p:spPr>
          <a:prstGeom prst="rect">
            <a:avLst/>
          </a:prstGeom>
        </p:spPr>
        <p:txBody>
          <a:bodyPr/>
          <a:lstStyle/>
          <a:p>
            <a:r>
              <a:rPr dirty="0"/>
              <a:t>In the previous video we realized that mean encodings can not be used as is and require some kind of regularization on training part of data. </a:t>
            </a:r>
          </a:p>
          <a:p>
            <a:r>
              <a:rPr dirty="0"/>
              <a:t>Now, we will cover 4 different methods of regularization. Namely, doing a cross-validation loop to construct mean encodings, then smoothing based on the size of category, then adding random noise and, finally, calculating expanding mean on some permutation of data.</a:t>
            </a:r>
          </a:p>
          <a:p>
            <a:r>
              <a:rPr dirty="0"/>
              <a:t>We will go trough all of these methods one by one.</a:t>
            </a:r>
            <a:endParaRPr lang="en-US" altLang="ko-KR" dirty="0"/>
          </a:p>
          <a:p>
            <a:endParaRPr lang="en-US" altLang="ko-KR" dirty="0"/>
          </a:p>
          <a:p>
            <a:r>
              <a:rPr lang="ko-KR" altLang="en-US" dirty="0"/>
              <a:t>이전 비디오에서는 평균 </a:t>
            </a:r>
            <a:r>
              <a:rPr lang="ko-KR" altLang="en-US" dirty="0" err="1"/>
              <a:t>인코딩을</a:t>
            </a:r>
            <a:r>
              <a:rPr lang="ko-KR" altLang="en-US" dirty="0"/>
              <a:t> 그대로 사용할 수 없으며 데이터의 일부를 훈련 할 때 </a:t>
            </a:r>
            <a:r>
              <a:rPr lang="ko-KR" altLang="en-US" dirty="0" err="1"/>
              <a:t>정규화가</a:t>
            </a:r>
            <a:r>
              <a:rPr lang="ko-KR" altLang="en-US" dirty="0"/>
              <a:t> 필요하다는 것을 깨달았습니다</a:t>
            </a:r>
            <a:r>
              <a:rPr lang="en-US" altLang="ko-KR" dirty="0"/>
              <a:t>.</a:t>
            </a:r>
          </a:p>
          <a:p>
            <a:r>
              <a:rPr lang="ko-KR" altLang="en-US" dirty="0"/>
              <a:t>이제 </a:t>
            </a:r>
            <a:r>
              <a:rPr lang="en-US" altLang="ko-KR" dirty="0"/>
              <a:t>4 </a:t>
            </a:r>
            <a:r>
              <a:rPr lang="ko-KR" altLang="en-US" dirty="0"/>
              <a:t>가지 정규화 방법을 다룰 것입니다</a:t>
            </a:r>
            <a:r>
              <a:rPr lang="en-US" altLang="ko-KR" dirty="0"/>
              <a:t>. </a:t>
            </a:r>
            <a:r>
              <a:rPr lang="ko-KR" altLang="en-US" dirty="0"/>
              <a:t>즉</a:t>
            </a:r>
            <a:r>
              <a:rPr lang="en-US" altLang="ko-KR" dirty="0"/>
              <a:t>, </a:t>
            </a:r>
            <a:r>
              <a:rPr lang="ko-KR" altLang="en-US" dirty="0"/>
              <a:t>교차 유효성 검사 루프를 수행하여 평균 </a:t>
            </a:r>
            <a:r>
              <a:rPr lang="ko-KR" altLang="en-US" dirty="0" err="1"/>
              <a:t>인코딩을</a:t>
            </a:r>
            <a:r>
              <a:rPr lang="ko-KR" altLang="en-US" dirty="0"/>
              <a:t> 구성한 다음 범주의 크기에 따라 </a:t>
            </a:r>
            <a:r>
              <a:rPr lang="ko-KR" altLang="en-US" dirty="0" err="1"/>
              <a:t>평활화</a:t>
            </a:r>
            <a:r>
              <a:rPr lang="ko-KR" altLang="en-US" dirty="0"/>
              <a:t> 한 다음 임의 노이즈를 추가하고 데이터의 일부 순열에 대한 확장 평균을 계산합니다</a:t>
            </a:r>
            <a:r>
              <a:rPr lang="en-US" altLang="ko-KR" dirty="0"/>
              <a:t>.</a:t>
            </a:r>
          </a:p>
          <a:p>
            <a:r>
              <a:rPr lang="ko-KR" altLang="en-US" dirty="0" err="1"/>
              <a:t>우리는이</a:t>
            </a:r>
            <a:r>
              <a:rPr lang="ko-KR" altLang="en-US" dirty="0"/>
              <a:t> 모든 방법을 하나씩 통과 할 것입니다</a:t>
            </a:r>
            <a:r>
              <a:rPr lang="en-US" altLang="ko-KR" dirty="0"/>
              <a:t>.</a:t>
            </a:r>
            <a:endParaRPr dirty="0"/>
          </a:p>
        </p:txBody>
      </p:sp>
    </p:spTree>
    <p:extLst>
      <p:ext uri="{BB962C8B-B14F-4D97-AF65-F5344CB8AC3E}">
        <p14:creationId xmlns:p14="http://schemas.microsoft.com/office/powerpoint/2010/main" val="14617518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Shape 52"/>
          <p:cNvSpPr>
            <a:spLocks noGrp="1" noRot="1" noChangeAspect="1"/>
          </p:cNvSpPr>
          <p:nvPr>
            <p:ph type="sldImg"/>
          </p:nvPr>
        </p:nvSpPr>
        <p:spPr>
          <a:prstGeom prst="rect">
            <a:avLst/>
          </a:prstGeom>
        </p:spPr>
        <p:txBody>
          <a:bodyPr/>
          <a:lstStyle/>
          <a:p>
            <a:endParaRPr/>
          </a:p>
        </p:txBody>
      </p:sp>
      <p:sp>
        <p:nvSpPr>
          <p:cNvPr id="53" name="Shape 53"/>
          <p:cNvSpPr>
            <a:spLocks noGrp="1"/>
          </p:cNvSpPr>
          <p:nvPr>
            <p:ph type="body" sz="quarter" idx="1"/>
          </p:nvPr>
        </p:nvSpPr>
        <p:spPr>
          <a:prstGeom prst="rect">
            <a:avLst/>
          </a:prstGeom>
        </p:spPr>
        <p:txBody>
          <a:bodyPr/>
          <a:lstStyle/>
          <a:p>
            <a:r>
              <a:rPr dirty="0"/>
              <a:t>Lets start with CV loop regularization. It’s a very intuitive and robust method. For a given data point we don’t want to use target variable of that data point. So we separate the data into K (</a:t>
            </a:r>
            <a:r>
              <a:rPr dirty="0" err="1"/>
              <a:t>klarge</a:t>
            </a:r>
            <a:r>
              <a:rPr dirty="0"/>
              <a:t>) non-intersecting subsets, or in other words, folds. To get mean encoding value for some subset, we don’t use data points from that subset and estimate the encoding only on the rest of subsets. We iteratively walk through all the data subsets. Usually 4 or 5 folds are enough to get decent results, you don’t need to tune this number.</a:t>
            </a:r>
          </a:p>
          <a:p>
            <a:r>
              <a:rPr dirty="0"/>
              <a:t>It may seem that we have completely avoided leakage from target variable. Unfortunately, it’s not true. It will become apparent if we perform leave-one-out scheme to separate the data. I’ll return to it  a little later. At first lets learn how to apply that method in practice.</a:t>
            </a:r>
            <a:endParaRPr lang="en-US" altLang="ko-KR" dirty="0"/>
          </a:p>
          <a:p>
            <a:endParaRPr lang="en-US" altLang="ko-KR" dirty="0"/>
          </a:p>
          <a:p>
            <a:r>
              <a:rPr lang="en" dirty="0"/>
              <a:t>CV </a:t>
            </a:r>
            <a:r>
              <a:rPr lang="ko-KR" altLang="en-US" dirty="0"/>
              <a:t>루프 </a:t>
            </a:r>
            <a:r>
              <a:rPr lang="ko-KR" altLang="en-US" dirty="0" err="1"/>
              <a:t>정규화로</a:t>
            </a:r>
            <a:r>
              <a:rPr lang="ko-KR" altLang="en-US" dirty="0"/>
              <a:t> 시작할 수 있습니다</a:t>
            </a:r>
            <a:r>
              <a:rPr lang="en-US" altLang="ko-KR" dirty="0"/>
              <a:t>. </a:t>
            </a:r>
            <a:r>
              <a:rPr lang="ko-KR" altLang="en-US" dirty="0"/>
              <a:t>매우 직관적이고 강력한 방법입니다</a:t>
            </a:r>
            <a:r>
              <a:rPr lang="en-US" altLang="ko-KR" dirty="0"/>
              <a:t>. </a:t>
            </a:r>
            <a:r>
              <a:rPr lang="ko-KR" altLang="en-US" dirty="0"/>
              <a:t>주어진 데이터 포인트에 대해 해당 데이터 포인트의 대상 변수를 사용하고 싶지 않습니다</a:t>
            </a:r>
            <a:r>
              <a:rPr lang="en-US" altLang="ko-KR" dirty="0"/>
              <a:t>. </a:t>
            </a:r>
            <a:r>
              <a:rPr lang="ko-KR" altLang="en-US" dirty="0"/>
              <a:t>따라서 우리는 데이터를 </a:t>
            </a:r>
            <a:r>
              <a:rPr lang="en" dirty="0"/>
              <a:t>K (</a:t>
            </a:r>
            <a:r>
              <a:rPr lang="en" dirty="0" err="1"/>
              <a:t>klarge</a:t>
            </a:r>
            <a:r>
              <a:rPr lang="en" dirty="0"/>
              <a:t>) </a:t>
            </a:r>
            <a:r>
              <a:rPr lang="ko-KR" altLang="en-US" dirty="0"/>
              <a:t>비교 차 서브 세트</a:t>
            </a:r>
            <a:r>
              <a:rPr lang="en-US" altLang="ko-KR" dirty="0"/>
              <a:t>, </a:t>
            </a:r>
            <a:r>
              <a:rPr lang="ko-KR" altLang="en-US" dirty="0"/>
              <a:t>즉 </a:t>
            </a:r>
            <a:r>
              <a:rPr lang="ko-KR" altLang="en-US" dirty="0" err="1"/>
              <a:t>폴드로</a:t>
            </a:r>
            <a:r>
              <a:rPr lang="ko-KR" altLang="en-US" dirty="0"/>
              <a:t> 분리합니다</a:t>
            </a:r>
            <a:r>
              <a:rPr lang="en-US" altLang="ko-KR" dirty="0"/>
              <a:t>. </a:t>
            </a:r>
            <a:r>
              <a:rPr lang="ko-KR" altLang="en-US" dirty="0"/>
              <a:t>일부 하위 집합에 대한 평균 </a:t>
            </a:r>
            <a:r>
              <a:rPr lang="ko-KR" altLang="en-US" dirty="0" err="1"/>
              <a:t>인코딩</a:t>
            </a:r>
            <a:r>
              <a:rPr lang="ko-KR" altLang="en-US" dirty="0"/>
              <a:t> 값을 얻기 위해 해당 하위 집합의 데이터 포인트를 사용하지 않고 나머지 하위 </a:t>
            </a:r>
            <a:r>
              <a:rPr lang="ko-KR" altLang="en-US" dirty="0" err="1"/>
              <a:t>집합에서만</a:t>
            </a:r>
            <a:r>
              <a:rPr lang="ko-KR" altLang="en-US" dirty="0"/>
              <a:t> </a:t>
            </a:r>
            <a:r>
              <a:rPr lang="ko-KR" altLang="en-US" dirty="0" err="1"/>
              <a:t>인코딩을</a:t>
            </a:r>
            <a:r>
              <a:rPr lang="ko-KR" altLang="en-US" dirty="0"/>
              <a:t> 추정합니다</a:t>
            </a:r>
            <a:r>
              <a:rPr lang="en-US" altLang="ko-KR" dirty="0"/>
              <a:t>. </a:t>
            </a:r>
            <a:r>
              <a:rPr lang="ko-KR" altLang="en-US" dirty="0"/>
              <a:t>모든 데이터 하위 집합을 반복적으로 살펴 봅니다</a:t>
            </a:r>
            <a:r>
              <a:rPr lang="en-US" altLang="ko-KR" dirty="0"/>
              <a:t>. </a:t>
            </a:r>
            <a:r>
              <a:rPr lang="ko-KR" altLang="en-US" dirty="0"/>
              <a:t>보통 </a:t>
            </a:r>
            <a:r>
              <a:rPr lang="en-US" altLang="ko-KR" dirty="0"/>
              <a:t>4 ~ 5 </a:t>
            </a:r>
            <a:r>
              <a:rPr lang="ko-KR" altLang="en-US" dirty="0"/>
              <a:t>번 정도면 괜찮은 결과를 얻기에 충분하므로 이 숫자를 조정할 필요가 없습니다</a:t>
            </a:r>
            <a:r>
              <a:rPr lang="en-US" altLang="ko-KR" dirty="0"/>
              <a:t>.</a:t>
            </a:r>
          </a:p>
          <a:p>
            <a:r>
              <a:rPr lang="ko-KR" altLang="en-US" dirty="0"/>
              <a:t>목표 변수의 누출을 완전히 피한 것 같습니다</a:t>
            </a:r>
            <a:r>
              <a:rPr lang="en-US" altLang="ko-KR" dirty="0"/>
              <a:t>. </a:t>
            </a:r>
            <a:r>
              <a:rPr lang="ko-KR" altLang="en-US" dirty="0"/>
              <a:t>불행히도 사실이 아닙니다</a:t>
            </a:r>
            <a:r>
              <a:rPr lang="en-US" altLang="ko-KR" dirty="0"/>
              <a:t>. </a:t>
            </a:r>
            <a:r>
              <a:rPr lang="ko-KR" altLang="en-US" dirty="0"/>
              <a:t>데이터를 분리하기 위해 </a:t>
            </a:r>
            <a:r>
              <a:rPr lang="en" dirty="0"/>
              <a:t>leave-one-out </a:t>
            </a:r>
            <a:r>
              <a:rPr lang="ko-KR" altLang="en-US" dirty="0"/>
              <a:t>방식을 수행하면 분명해질 것입니다</a:t>
            </a:r>
            <a:r>
              <a:rPr lang="en-US" altLang="ko-KR" dirty="0"/>
              <a:t>. </a:t>
            </a:r>
            <a:r>
              <a:rPr lang="ko-KR" altLang="en-US" dirty="0"/>
              <a:t>조금 후에 다시 설명하겠습니다</a:t>
            </a:r>
            <a:r>
              <a:rPr lang="en-US" altLang="ko-KR" dirty="0"/>
              <a:t>. </a:t>
            </a:r>
            <a:r>
              <a:rPr lang="ko-KR" altLang="en-US" dirty="0"/>
              <a:t>처음에는 그 방법을 실제로 적용하는 방법을 배웁니다</a:t>
            </a:r>
            <a:r>
              <a:rPr lang="en-US" altLang="ko-KR" dirty="0"/>
              <a:t>.</a:t>
            </a:r>
            <a:endParaRPr dirty="0"/>
          </a:p>
        </p:txBody>
      </p:sp>
    </p:spTree>
    <p:extLst>
      <p:ext uri="{BB962C8B-B14F-4D97-AF65-F5344CB8AC3E}">
        <p14:creationId xmlns:p14="http://schemas.microsoft.com/office/powerpoint/2010/main" val="7823855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Shape 57"/>
          <p:cNvSpPr>
            <a:spLocks noGrp="1" noRot="1" noChangeAspect="1"/>
          </p:cNvSpPr>
          <p:nvPr>
            <p:ph type="sldImg"/>
          </p:nvPr>
        </p:nvSpPr>
        <p:spPr>
          <a:prstGeom prst="rect">
            <a:avLst/>
          </a:prstGeom>
        </p:spPr>
        <p:txBody>
          <a:bodyPr/>
          <a:lstStyle/>
          <a:p>
            <a:endParaRPr/>
          </a:p>
        </p:txBody>
      </p:sp>
      <p:sp>
        <p:nvSpPr>
          <p:cNvPr id="58" name="Shape 58"/>
          <p:cNvSpPr>
            <a:spLocks noGrp="1"/>
          </p:cNvSpPr>
          <p:nvPr>
            <p:ph type="body" sz="quarter" idx="1"/>
          </p:nvPr>
        </p:nvSpPr>
        <p:spPr>
          <a:prstGeom prst="rect">
            <a:avLst/>
          </a:prstGeom>
        </p:spPr>
        <p:txBody>
          <a:bodyPr/>
          <a:lstStyle/>
          <a:p>
            <a:r>
              <a:rPr dirty="0"/>
              <a:t>Suppose that our training data is in </a:t>
            </a:r>
            <a:r>
              <a:rPr dirty="0" err="1"/>
              <a:t>df_tr</a:t>
            </a:r>
            <a:r>
              <a:rPr dirty="0"/>
              <a:t> </a:t>
            </a:r>
            <a:r>
              <a:rPr dirty="0" err="1"/>
              <a:t>DataFrame</a:t>
            </a:r>
            <a:r>
              <a:rPr dirty="0"/>
              <a:t>. We will add mean encoded features into another </a:t>
            </a:r>
            <a:r>
              <a:rPr dirty="0" err="1"/>
              <a:t>train_new</a:t>
            </a:r>
            <a:r>
              <a:rPr dirty="0"/>
              <a:t> </a:t>
            </a:r>
            <a:r>
              <a:rPr dirty="0" err="1"/>
              <a:t>DataFrame</a:t>
            </a:r>
            <a:r>
              <a:rPr dirty="0"/>
              <a:t>. </a:t>
            </a:r>
          </a:p>
          <a:p>
            <a:r>
              <a:rPr dirty="0"/>
              <a:t>In the outer loop we iterate through </a:t>
            </a:r>
            <a:r>
              <a:rPr dirty="0" err="1"/>
              <a:t>StratifiedKFold</a:t>
            </a:r>
            <a:r>
              <a:rPr dirty="0"/>
              <a:t> iterator in order to separate training data into chunks. </a:t>
            </a:r>
            <a:r>
              <a:rPr dirty="0" err="1"/>
              <a:t>X_tr</a:t>
            </a:r>
            <a:r>
              <a:rPr dirty="0"/>
              <a:t> is used to estimate the encoding. </a:t>
            </a:r>
            <a:r>
              <a:rPr dirty="0" err="1"/>
              <a:t>X_val</a:t>
            </a:r>
            <a:r>
              <a:rPr dirty="0"/>
              <a:t> is used to apply estimated encoding.</a:t>
            </a:r>
          </a:p>
          <a:p>
            <a:r>
              <a:rPr dirty="0"/>
              <a:t>After that we iterate through all the columns and map estimated encodings to </a:t>
            </a:r>
            <a:r>
              <a:rPr dirty="0" err="1"/>
              <a:t>X_val</a:t>
            </a:r>
            <a:r>
              <a:rPr dirty="0"/>
              <a:t> </a:t>
            </a:r>
            <a:r>
              <a:rPr dirty="0" err="1"/>
              <a:t>DataFrame</a:t>
            </a:r>
            <a:r>
              <a:rPr dirty="0"/>
              <a:t>. At the end of the outer loop we fill </a:t>
            </a:r>
            <a:r>
              <a:rPr dirty="0" err="1"/>
              <a:t>train_new</a:t>
            </a:r>
            <a:r>
              <a:rPr dirty="0"/>
              <a:t> </a:t>
            </a:r>
            <a:r>
              <a:rPr dirty="0" err="1"/>
              <a:t>DataFrame</a:t>
            </a:r>
            <a:r>
              <a:rPr dirty="0"/>
              <a:t> with the result.</a:t>
            </a:r>
          </a:p>
          <a:p>
            <a:r>
              <a:rPr dirty="0"/>
              <a:t>Finally, some rare categories may be present only in a single fold, so we don’t have the data to estimate target mean for them. </a:t>
            </a:r>
            <a:r>
              <a:rPr dirty="0" err="1"/>
              <a:t>Thats</a:t>
            </a:r>
            <a:r>
              <a:rPr dirty="0"/>
              <a:t> why we end up with NANs. We can fill them with global mean.</a:t>
            </a:r>
          </a:p>
          <a:p>
            <a:r>
              <a:rPr dirty="0"/>
              <a:t>As you can see, the whole process is very simple. </a:t>
            </a:r>
            <a:endParaRPr lang="en-US" altLang="ko-KR" dirty="0"/>
          </a:p>
          <a:p>
            <a:endParaRPr lang="en-US" altLang="ko-KR" dirty="0"/>
          </a:p>
          <a:p>
            <a:r>
              <a:rPr lang="ko-KR" altLang="en-US" dirty="0"/>
              <a:t>학습 데이터가 </a:t>
            </a:r>
            <a:r>
              <a:rPr lang="en" dirty="0" err="1"/>
              <a:t>df_tr</a:t>
            </a:r>
            <a:r>
              <a:rPr lang="en" dirty="0"/>
              <a:t> </a:t>
            </a:r>
            <a:r>
              <a:rPr lang="en" dirty="0" err="1"/>
              <a:t>DataFrame</a:t>
            </a:r>
            <a:r>
              <a:rPr lang="ko-KR" altLang="en-US" dirty="0"/>
              <a:t>에 있다고 가정하십시오</a:t>
            </a:r>
            <a:r>
              <a:rPr lang="en-US" altLang="ko-KR" dirty="0"/>
              <a:t>. </a:t>
            </a:r>
            <a:r>
              <a:rPr lang="ko-KR" altLang="en-US" dirty="0"/>
              <a:t>다른 </a:t>
            </a:r>
            <a:r>
              <a:rPr lang="en" dirty="0" err="1"/>
              <a:t>train_new</a:t>
            </a:r>
            <a:r>
              <a:rPr lang="en" dirty="0"/>
              <a:t> </a:t>
            </a:r>
            <a:r>
              <a:rPr lang="en" dirty="0" err="1"/>
              <a:t>DataFrame</a:t>
            </a:r>
            <a:r>
              <a:rPr lang="ko-KR" altLang="en-US" dirty="0"/>
              <a:t>에 평균 </a:t>
            </a:r>
            <a:r>
              <a:rPr lang="ko-KR" altLang="en-US" dirty="0" err="1"/>
              <a:t>인코딩</a:t>
            </a:r>
            <a:r>
              <a:rPr lang="ko-KR" altLang="en-US" dirty="0"/>
              <a:t> 기능을 추가합니다</a:t>
            </a:r>
            <a:r>
              <a:rPr lang="en-US" altLang="ko-KR" dirty="0"/>
              <a:t>.</a:t>
            </a:r>
          </a:p>
          <a:p>
            <a:r>
              <a:rPr lang="ko-KR" altLang="en-US" dirty="0"/>
              <a:t>외부 루프에서 훈련 데이터를 </a:t>
            </a:r>
            <a:r>
              <a:rPr lang="ko-KR" altLang="en-US" dirty="0" err="1"/>
              <a:t>청크로</a:t>
            </a:r>
            <a:r>
              <a:rPr lang="ko-KR" altLang="en-US" dirty="0"/>
              <a:t> 분리하기 위해 </a:t>
            </a:r>
            <a:r>
              <a:rPr lang="en" dirty="0" err="1"/>
              <a:t>StratifiedKFold</a:t>
            </a:r>
            <a:r>
              <a:rPr lang="en" dirty="0"/>
              <a:t> </a:t>
            </a:r>
            <a:r>
              <a:rPr lang="ko-KR" altLang="en-US" dirty="0"/>
              <a:t>반복자를 반복합니다</a:t>
            </a:r>
            <a:r>
              <a:rPr lang="en-US" altLang="ko-KR" dirty="0"/>
              <a:t>. </a:t>
            </a:r>
            <a:r>
              <a:rPr lang="en" dirty="0" err="1"/>
              <a:t>X_tr</a:t>
            </a:r>
            <a:r>
              <a:rPr lang="ko-KR" altLang="en-US" dirty="0"/>
              <a:t>은 </a:t>
            </a:r>
            <a:r>
              <a:rPr lang="ko-KR" altLang="en-US" dirty="0" err="1"/>
              <a:t>인코딩을</a:t>
            </a:r>
            <a:r>
              <a:rPr lang="ko-KR" altLang="en-US" dirty="0"/>
              <a:t> 추정하는 데 사용됩니다</a:t>
            </a:r>
            <a:r>
              <a:rPr lang="en-US" altLang="ko-KR" dirty="0"/>
              <a:t>. </a:t>
            </a:r>
            <a:r>
              <a:rPr lang="en" dirty="0" err="1"/>
              <a:t>X_val</a:t>
            </a:r>
            <a:r>
              <a:rPr lang="ko-KR" altLang="en-US" dirty="0"/>
              <a:t>은 추정 </a:t>
            </a:r>
            <a:r>
              <a:rPr lang="ko-KR" altLang="en-US" dirty="0" err="1"/>
              <a:t>인코딩을</a:t>
            </a:r>
            <a:r>
              <a:rPr lang="ko-KR" altLang="en-US" dirty="0"/>
              <a:t> 적용하는 데 사용됩니다</a:t>
            </a:r>
            <a:r>
              <a:rPr lang="en-US" altLang="ko-KR" dirty="0"/>
              <a:t>.</a:t>
            </a:r>
          </a:p>
          <a:p>
            <a:r>
              <a:rPr lang="ko-KR" altLang="en-US" dirty="0"/>
              <a:t>그런 다음 모든 열을 반복하고 예상 </a:t>
            </a:r>
            <a:r>
              <a:rPr lang="ko-KR" altLang="en-US" dirty="0" err="1"/>
              <a:t>인코딩을</a:t>
            </a:r>
            <a:r>
              <a:rPr lang="ko-KR" altLang="en-US" dirty="0"/>
              <a:t> </a:t>
            </a:r>
            <a:r>
              <a:rPr lang="en" dirty="0" err="1"/>
              <a:t>X_val</a:t>
            </a:r>
            <a:r>
              <a:rPr lang="en" dirty="0"/>
              <a:t> </a:t>
            </a:r>
            <a:r>
              <a:rPr lang="en" dirty="0" err="1"/>
              <a:t>DataFrame</a:t>
            </a:r>
            <a:r>
              <a:rPr lang="ko-KR" altLang="en-US" dirty="0"/>
              <a:t>에 매핑합니다</a:t>
            </a:r>
            <a:r>
              <a:rPr lang="en-US" altLang="ko-KR" dirty="0"/>
              <a:t>. </a:t>
            </a:r>
            <a:r>
              <a:rPr lang="ko-KR" altLang="en-US" dirty="0"/>
              <a:t>외부 루프의 끝에서 </a:t>
            </a:r>
            <a:r>
              <a:rPr lang="en" dirty="0" err="1"/>
              <a:t>train_new</a:t>
            </a:r>
            <a:r>
              <a:rPr lang="en" dirty="0"/>
              <a:t> </a:t>
            </a:r>
            <a:r>
              <a:rPr lang="en" dirty="0" err="1"/>
              <a:t>DataFrame</a:t>
            </a:r>
            <a:r>
              <a:rPr lang="ko-KR" altLang="en-US" dirty="0"/>
              <a:t>을 결과로 채 웁니다</a:t>
            </a:r>
            <a:r>
              <a:rPr lang="en-US" altLang="ko-KR" dirty="0"/>
              <a:t>.</a:t>
            </a:r>
          </a:p>
          <a:p>
            <a:r>
              <a:rPr lang="ko-KR" altLang="en-US" dirty="0"/>
              <a:t>마지막으로 일부 희귀 범주는 한 번만 표시 될 수 있으므로 목표 평균을 추정 할 데이터가 없습니다</a:t>
            </a:r>
            <a:r>
              <a:rPr lang="en-US" altLang="ko-KR" dirty="0"/>
              <a:t>. </a:t>
            </a:r>
            <a:r>
              <a:rPr lang="ko-KR" altLang="en-US" dirty="0"/>
              <a:t>그래서 우리는 </a:t>
            </a:r>
            <a:r>
              <a:rPr lang="en" dirty="0"/>
              <a:t>NAN</a:t>
            </a:r>
            <a:r>
              <a:rPr lang="ko-KR" altLang="en-US" dirty="0" err="1"/>
              <a:t>으로</a:t>
            </a:r>
            <a:r>
              <a:rPr lang="ko-KR" altLang="en-US" dirty="0"/>
              <a:t> 끝납니다</a:t>
            </a:r>
            <a:r>
              <a:rPr lang="en-US" altLang="ko-KR" dirty="0"/>
              <a:t>. </a:t>
            </a:r>
            <a:r>
              <a:rPr lang="ko-KR" altLang="en-US" dirty="0"/>
              <a:t>우리는 그것들을 </a:t>
            </a:r>
            <a:r>
              <a:rPr lang="en-US" altLang="ko-KR" dirty="0"/>
              <a:t>global</a:t>
            </a:r>
            <a:r>
              <a:rPr lang="ko-KR" altLang="en-US" dirty="0"/>
              <a:t> 평균으로 채울 수 있습니다</a:t>
            </a:r>
            <a:r>
              <a:rPr lang="en-US" altLang="ko-KR" dirty="0"/>
              <a:t>.</a:t>
            </a:r>
          </a:p>
          <a:p>
            <a:r>
              <a:rPr lang="ko-KR" altLang="en-US" dirty="0"/>
              <a:t>보시다시피 전체 프로세스는 매우 간단합니다</a:t>
            </a:r>
            <a:r>
              <a:rPr lang="en-US" altLang="ko-KR" dirty="0"/>
              <a:t>.</a:t>
            </a:r>
            <a:endParaRPr dirty="0"/>
          </a:p>
        </p:txBody>
      </p:sp>
    </p:spTree>
    <p:extLst>
      <p:ext uri="{BB962C8B-B14F-4D97-AF65-F5344CB8AC3E}">
        <p14:creationId xmlns:p14="http://schemas.microsoft.com/office/powerpoint/2010/main" val="26625537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Shape 64"/>
          <p:cNvSpPr>
            <a:spLocks noGrp="1" noRot="1" noChangeAspect="1"/>
          </p:cNvSpPr>
          <p:nvPr>
            <p:ph type="sldImg"/>
          </p:nvPr>
        </p:nvSpPr>
        <p:spPr>
          <a:prstGeom prst="rect">
            <a:avLst/>
          </a:prstGeom>
        </p:spPr>
        <p:txBody>
          <a:bodyPr/>
          <a:lstStyle/>
          <a:p>
            <a:endParaRPr/>
          </a:p>
        </p:txBody>
      </p:sp>
      <p:sp>
        <p:nvSpPr>
          <p:cNvPr id="65" name="Shape 65"/>
          <p:cNvSpPr>
            <a:spLocks noGrp="1"/>
          </p:cNvSpPr>
          <p:nvPr>
            <p:ph type="body" sz="quarter" idx="1"/>
          </p:nvPr>
        </p:nvSpPr>
        <p:spPr>
          <a:prstGeom prst="rect">
            <a:avLst/>
          </a:prstGeom>
        </p:spPr>
        <p:txBody>
          <a:bodyPr/>
          <a:lstStyle/>
          <a:p>
            <a:r>
              <a:rPr dirty="0"/>
              <a:t>Now lets return to the question of whether we leak information about target variable or not. Consider the following example. Here we want to encode Moscow via leave-one-out scheme. For the first row we get 0.5, because there are 2 ones and 2 zeros in rest of rows. Similarly, for the second row we get 0.25 and so on. But look closely at the resulting feature: it perfectly splits the data! Rows with </a:t>
            </a:r>
            <a:r>
              <a:rPr dirty="0" err="1"/>
              <a:t>feature_mean</a:t>
            </a:r>
            <a:r>
              <a:rPr dirty="0"/>
              <a:t> equal or greater than 0.5 have target 0 and the rest of rows have target 1.</a:t>
            </a:r>
          </a:p>
          <a:p>
            <a:r>
              <a:rPr dirty="0"/>
              <a:t>We didn't explicitly use target variable, but our encoding is biased. Furthermore, this effect remains valid even for </a:t>
            </a:r>
            <a:r>
              <a:rPr dirty="0" err="1"/>
              <a:t>KFold</a:t>
            </a:r>
            <a:r>
              <a:rPr dirty="0"/>
              <a:t> scheme, just milder.</a:t>
            </a:r>
          </a:p>
          <a:p>
            <a:r>
              <a:rPr dirty="0"/>
              <a:t>So it this type of regularization useless? Definitely not. In practice, if you have enough data and use 4 or 5 folds, mean encodings will work fine with this regularization strategy. Just be careful and use correct validation.</a:t>
            </a:r>
            <a:endParaRPr lang="en-US" altLang="ko-KR" dirty="0"/>
          </a:p>
          <a:p>
            <a:endParaRPr lang="en-US" altLang="ko-KR" dirty="0"/>
          </a:p>
          <a:p>
            <a:r>
              <a:rPr lang="ko-KR" altLang="en-US" dirty="0"/>
              <a:t>이제 대상 변수에 대한 정보가 유출되는지 여부에 대한 질문으로 돌아갑니다</a:t>
            </a:r>
            <a:r>
              <a:rPr lang="en-US" altLang="ko-KR" dirty="0"/>
              <a:t>. </a:t>
            </a:r>
            <a:r>
              <a:rPr lang="ko-KR" altLang="en-US" dirty="0"/>
              <a:t>다음 예를 고려하십시오</a:t>
            </a:r>
            <a:r>
              <a:rPr lang="en-US" altLang="ko-KR" dirty="0"/>
              <a:t>. </a:t>
            </a:r>
            <a:r>
              <a:rPr lang="ko-KR" altLang="en-US" dirty="0"/>
              <a:t>여기서 우리는 </a:t>
            </a:r>
            <a:r>
              <a:rPr lang="en" dirty="0"/>
              <a:t>leave-one-out </a:t>
            </a:r>
            <a:r>
              <a:rPr lang="ko-KR" altLang="en-US" dirty="0"/>
              <a:t>방식을 통해 모스크바를 </a:t>
            </a:r>
            <a:r>
              <a:rPr lang="ko-KR" altLang="en-US" dirty="0" err="1"/>
              <a:t>인코딩하려고합니다</a:t>
            </a:r>
            <a:r>
              <a:rPr lang="en-US" altLang="ko-KR" dirty="0"/>
              <a:t>. </a:t>
            </a:r>
            <a:r>
              <a:rPr lang="ko-KR" altLang="en-US" dirty="0"/>
              <a:t>첫 번째 행의 경우 나머지 행에 </a:t>
            </a:r>
            <a:r>
              <a:rPr lang="en-US" altLang="ko-KR" dirty="0"/>
              <a:t>2</a:t>
            </a:r>
            <a:r>
              <a:rPr lang="ko-KR" altLang="en-US" dirty="0"/>
              <a:t>와 </a:t>
            </a:r>
            <a:r>
              <a:rPr lang="en-US" altLang="ko-KR" dirty="0"/>
              <a:t>0</a:t>
            </a:r>
            <a:r>
              <a:rPr lang="ko-KR" altLang="en-US" dirty="0"/>
              <a:t>이 있기 때문에 </a:t>
            </a:r>
            <a:r>
              <a:rPr lang="en-US" altLang="ko-KR" dirty="0"/>
              <a:t>0.5</a:t>
            </a:r>
            <a:r>
              <a:rPr lang="ko-KR" altLang="en-US" dirty="0" err="1"/>
              <a:t>가됩니다</a:t>
            </a:r>
            <a:r>
              <a:rPr lang="en-US" altLang="ko-KR" dirty="0"/>
              <a:t>. </a:t>
            </a:r>
            <a:r>
              <a:rPr lang="ko-KR" altLang="en-US" dirty="0"/>
              <a:t>마찬가지로 두 번째 행의 경우 </a:t>
            </a:r>
            <a:r>
              <a:rPr lang="en-US" altLang="ko-KR" dirty="0"/>
              <a:t>0.25 </a:t>
            </a:r>
            <a:r>
              <a:rPr lang="ko-KR" altLang="en-US" dirty="0" err="1"/>
              <a:t>등이됩니다</a:t>
            </a:r>
            <a:r>
              <a:rPr lang="en-US" altLang="ko-KR" dirty="0"/>
              <a:t>. </a:t>
            </a:r>
            <a:r>
              <a:rPr lang="ko-KR" altLang="en-US" dirty="0"/>
              <a:t>그러나 결과 기능을 자세히 살펴보십시오</a:t>
            </a:r>
            <a:r>
              <a:rPr lang="en-US" altLang="ko-KR" dirty="0"/>
              <a:t>. </a:t>
            </a:r>
            <a:r>
              <a:rPr lang="ko-KR" altLang="en-US" dirty="0"/>
              <a:t>데이터를 완벽하게 분할합니다</a:t>
            </a:r>
            <a:r>
              <a:rPr lang="en-US" altLang="ko-KR" dirty="0"/>
              <a:t>! </a:t>
            </a:r>
            <a:r>
              <a:rPr lang="en" dirty="0" err="1"/>
              <a:t>feature_mean</a:t>
            </a:r>
            <a:r>
              <a:rPr lang="ko-KR" altLang="en-US" dirty="0"/>
              <a:t>이 </a:t>
            </a:r>
            <a:r>
              <a:rPr lang="en-US" altLang="ko-KR" dirty="0"/>
              <a:t>0.5 </a:t>
            </a:r>
            <a:r>
              <a:rPr lang="ko-KR" altLang="en-US" dirty="0"/>
              <a:t>이상인 행에는 대상 </a:t>
            </a:r>
            <a:r>
              <a:rPr lang="en-US" altLang="ko-KR" dirty="0"/>
              <a:t>0</a:t>
            </a:r>
            <a:r>
              <a:rPr lang="ko-KR" altLang="en-US" dirty="0"/>
              <a:t>이 있고 나머지 행에는 대상 </a:t>
            </a:r>
            <a:r>
              <a:rPr lang="en-US" altLang="ko-KR" dirty="0"/>
              <a:t>1</a:t>
            </a:r>
            <a:r>
              <a:rPr lang="ko-KR" altLang="en-US" dirty="0"/>
              <a:t>이 있습니다</a:t>
            </a:r>
            <a:r>
              <a:rPr lang="en-US" altLang="ko-KR" dirty="0"/>
              <a:t>.</a:t>
            </a:r>
          </a:p>
          <a:p>
            <a:r>
              <a:rPr lang="ko-KR" altLang="en-US" dirty="0"/>
              <a:t>대상 변수를 명시 적으로 사용하지 않았지만 </a:t>
            </a:r>
            <a:r>
              <a:rPr lang="ko-KR" altLang="en-US" dirty="0" err="1"/>
              <a:t>인코딩이</a:t>
            </a:r>
            <a:r>
              <a:rPr lang="ko-KR" altLang="en-US" dirty="0"/>
              <a:t> </a:t>
            </a:r>
            <a:r>
              <a:rPr lang="ko-KR" altLang="en-US" dirty="0" err="1"/>
              <a:t>바이어스되었습니다</a:t>
            </a:r>
            <a:r>
              <a:rPr lang="en-US" altLang="ko-KR" dirty="0"/>
              <a:t>. </a:t>
            </a:r>
            <a:r>
              <a:rPr lang="ko-KR" altLang="en-US" dirty="0"/>
              <a:t>더욱이</a:t>
            </a:r>
            <a:r>
              <a:rPr lang="en-US" altLang="ko-KR" dirty="0"/>
              <a:t>,</a:t>
            </a:r>
            <a:r>
              <a:rPr lang="ko-KR" altLang="en-US" dirty="0"/>
              <a:t>이 효과는 </a:t>
            </a:r>
            <a:r>
              <a:rPr lang="en" dirty="0" err="1"/>
              <a:t>KFold</a:t>
            </a:r>
            <a:r>
              <a:rPr lang="en" dirty="0"/>
              <a:t> </a:t>
            </a:r>
            <a:r>
              <a:rPr lang="ko-KR" altLang="en-US" dirty="0"/>
              <a:t>방식에서도 유효합니다</a:t>
            </a:r>
            <a:r>
              <a:rPr lang="en-US" altLang="ko-KR" dirty="0"/>
              <a:t>.</a:t>
            </a:r>
          </a:p>
          <a:p>
            <a:r>
              <a:rPr lang="ko-KR" altLang="en-US" dirty="0"/>
              <a:t>이 유형의 정규화는 쓸모가 없습니까</a:t>
            </a:r>
            <a:r>
              <a:rPr lang="en-US" altLang="ko-KR" dirty="0"/>
              <a:t>? </a:t>
            </a:r>
            <a:r>
              <a:rPr lang="ko-KR" altLang="en-US" dirty="0"/>
              <a:t>기필코 아니다</a:t>
            </a:r>
            <a:r>
              <a:rPr lang="en-US" altLang="ko-KR" dirty="0"/>
              <a:t>. </a:t>
            </a:r>
            <a:r>
              <a:rPr lang="ko-KR" altLang="en-US" dirty="0"/>
              <a:t>실제로 데이터가 충분하고 </a:t>
            </a:r>
            <a:r>
              <a:rPr lang="en-US" altLang="ko-KR" dirty="0"/>
              <a:t>4 ~ 5 </a:t>
            </a:r>
            <a:r>
              <a:rPr lang="ko-KR" altLang="en-US" dirty="0"/>
              <a:t>배를 사용하는 경우이 정규화 전략에서 </a:t>
            </a:r>
            <a:r>
              <a:rPr lang="ko-KR" altLang="en-US" dirty="0" err="1"/>
              <a:t>인코딩이</a:t>
            </a:r>
            <a:r>
              <a:rPr lang="ko-KR" altLang="en-US" dirty="0"/>
              <a:t> 제대로 작동합니다</a:t>
            </a:r>
            <a:r>
              <a:rPr lang="en-US" altLang="ko-KR" dirty="0"/>
              <a:t>. </a:t>
            </a:r>
            <a:r>
              <a:rPr lang="ko-KR" altLang="en-US" dirty="0"/>
              <a:t>조심하고 올바른 유효성 검사를 사용하십시오</a:t>
            </a:r>
            <a:r>
              <a:rPr lang="en-US" altLang="ko-KR" dirty="0"/>
              <a:t>.</a:t>
            </a:r>
            <a:endParaRPr dirty="0"/>
          </a:p>
        </p:txBody>
      </p:sp>
    </p:spTree>
    <p:extLst>
      <p:ext uri="{BB962C8B-B14F-4D97-AF65-F5344CB8AC3E}">
        <p14:creationId xmlns:p14="http://schemas.microsoft.com/office/powerpoint/2010/main" val="17337330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Shape 70"/>
          <p:cNvSpPr>
            <a:spLocks noGrp="1" noRot="1" noChangeAspect="1"/>
          </p:cNvSpPr>
          <p:nvPr>
            <p:ph type="sldImg"/>
          </p:nvPr>
        </p:nvSpPr>
        <p:spPr>
          <a:prstGeom prst="rect">
            <a:avLst/>
          </a:prstGeom>
        </p:spPr>
        <p:txBody>
          <a:bodyPr/>
          <a:lstStyle/>
          <a:p>
            <a:endParaRPr/>
          </a:p>
        </p:txBody>
      </p:sp>
      <p:sp>
        <p:nvSpPr>
          <p:cNvPr id="71" name="Shape 71"/>
          <p:cNvSpPr>
            <a:spLocks noGrp="1"/>
          </p:cNvSpPr>
          <p:nvPr>
            <p:ph type="body" sz="quarter" idx="1"/>
          </p:nvPr>
        </p:nvSpPr>
        <p:spPr>
          <a:prstGeom prst="rect">
            <a:avLst/>
          </a:prstGeom>
        </p:spPr>
        <p:txBody>
          <a:bodyPr/>
          <a:lstStyle/>
          <a:p>
            <a:r>
              <a:rPr dirty="0"/>
              <a:t>Another regularization method is smoothing. It’s based on the following idea. If category is big, has a lot data points, then we can trust the estimated encoding. But if category is rare, it’s the opposite. Formula on the slide uses this idea. It has hyper parameter alpha that controls the amount of regularization. When alpha is zero, we have no regularization and when alpha approaches infinity, everything turns into global mean.</a:t>
            </a:r>
          </a:p>
          <a:p>
            <a:r>
              <a:rPr dirty="0"/>
              <a:t>In some sense, alpha is equal to the category size we can trust. </a:t>
            </a:r>
          </a:p>
          <a:p>
            <a:r>
              <a:rPr dirty="0"/>
              <a:t>It’s also possible to use some other formula. Basically, anything that punishes encodings of rare categories can be considered smoothing. </a:t>
            </a:r>
          </a:p>
          <a:p>
            <a:r>
              <a:rPr dirty="0"/>
              <a:t>Smoothing obviously won’t work on it’s own, but we can combine it with CV loop. </a:t>
            </a:r>
            <a:endParaRPr lang="en-US" altLang="ko-KR" dirty="0"/>
          </a:p>
          <a:p>
            <a:endParaRPr lang="en-US" altLang="ko-KR" dirty="0"/>
          </a:p>
          <a:p>
            <a:r>
              <a:rPr lang="ko-KR" altLang="en-US" dirty="0"/>
              <a:t>또 다른 정규화 방법은 </a:t>
            </a:r>
            <a:r>
              <a:rPr lang="ko-KR" altLang="en-US" dirty="0" err="1"/>
              <a:t>스무딩입니다</a:t>
            </a:r>
            <a:r>
              <a:rPr lang="en-US" altLang="ko-KR" dirty="0"/>
              <a:t>. </a:t>
            </a:r>
            <a:r>
              <a:rPr lang="ko-KR" altLang="en-US" dirty="0"/>
              <a:t>다음 아이디어를 기반으로 합니다</a:t>
            </a:r>
            <a:r>
              <a:rPr lang="en-US" altLang="ko-KR" dirty="0"/>
              <a:t>. </a:t>
            </a:r>
            <a:r>
              <a:rPr lang="ko-KR" altLang="en-US" dirty="0"/>
              <a:t>카테고리가 크고 데이터 포인트가 많으면 예상 </a:t>
            </a:r>
            <a:r>
              <a:rPr lang="ko-KR" altLang="en-US" dirty="0" err="1"/>
              <a:t>인코딩을</a:t>
            </a:r>
            <a:r>
              <a:rPr lang="ko-KR" altLang="en-US" dirty="0"/>
              <a:t> 신뢰할 수 있습니다</a:t>
            </a:r>
            <a:r>
              <a:rPr lang="en-US" altLang="ko-KR" dirty="0"/>
              <a:t>. </a:t>
            </a:r>
            <a:r>
              <a:rPr lang="ko-KR" altLang="en-US" dirty="0"/>
              <a:t>그러나 카테고리가 드물면 반대입니다</a:t>
            </a:r>
            <a:r>
              <a:rPr lang="en-US" altLang="ko-KR" dirty="0"/>
              <a:t>. </a:t>
            </a:r>
            <a:r>
              <a:rPr lang="ko-KR" altLang="en-US" dirty="0"/>
              <a:t>슬라이드의 </a:t>
            </a:r>
            <a:r>
              <a:rPr lang="ko-KR" altLang="en-US" dirty="0" err="1"/>
              <a:t>공식은이</a:t>
            </a:r>
            <a:r>
              <a:rPr lang="ko-KR" altLang="en-US" dirty="0"/>
              <a:t> 아이디어를 사용합니다</a:t>
            </a:r>
            <a:r>
              <a:rPr lang="en-US" altLang="ko-KR" dirty="0"/>
              <a:t>. </a:t>
            </a:r>
            <a:r>
              <a:rPr lang="ko-KR" altLang="en-US" dirty="0"/>
              <a:t>정규화 양을 제어하는 ​​</a:t>
            </a:r>
            <a:r>
              <a:rPr lang="ko-KR" altLang="en-US" dirty="0" err="1"/>
              <a:t>하이퍼</a:t>
            </a:r>
            <a:r>
              <a:rPr lang="ko-KR" altLang="en-US" dirty="0"/>
              <a:t> 매개 변수 </a:t>
            </a:r>
            <a:r>
              <a:rPr lang="en" dirty="0"/>
              <a:t>alpha</a:t>
            </a:r>
            <a:r>
              <a:rPr lang="ko-KR" altLang="en-US" dirty="0"/>
              <a:t>가 있습니다</a:t>
            </a:r>
            <a:r>
              <a:rPr lang="en-US" altLang="ko-KR" dirty="0"/>
              <a:t>. </a:t>
            </a:r>
            <a:r>
              <a:rPr lang="ko-KR" altLang="en-US" dirty="0"/>
              <a:t>알파가 </a:t>
            </a:r>
            <a:r>
              <a:rPr lang="en-US" altLang="ko-KR" dirty="0"/>
              <a:t>0</a:t>
            </a:r>
            <a:r>
              <a:rPr lang="ko-KR" altLang="en-US" dirty="0"/>
              <a:t>이면 </a:t>
            </a:r>
            <a:r>
              <a:rPr lang="ko-KR" altLang="en-US" dirty="0" err="1"/>
              <a:t>정규화가</a:t>
            </a:r>
            <a:r>
              <a:rPr lang="ko-KR" altLang="en-US" dirty="0"/>
              <a:t> 없고 알파가 무한대에 가까워지면 모든 것이 전역 평균이 됩니다</a:t>
            </a:r>
            <a:r>
              <a:rPr lang="en-US" altLang="ko-KR" dirty="0"/>
              <a:t>.</a:t>
            </a:r>
          </a:p>
          <a:p>
            <a:r>
              <a:rPr lang="ko-KR" altLang="en-US" dirty="0"/>
              <a:t>어떤 의미에서 알파는 우리가 신뢰할 </a:t>
            </a:r>
            <a:r>
              <a:rPr lang="ko-KR" altLang="en-US" dirty="0" err="1"/>
              <a:t>수있는</a:t>
            </a:r>
            <a:r>
              <a:rPr lang="ko-KR" altLang="en-US" dirty="0"/>
              <a:t> 범주 크기와 같습니다</a:t>
            </a:r>
            <a:r>
              <a:rPr lang="en-US" altLang="ko-KR" dirty="0"/>
              <a:t>.</a:t>
            </a:r>
          </a:p>
          <a:p>
            <a:r>
              <a:rPr lang="ko-KR" altLang="en-US" dirty="0"/>
              <a:t>다른 공식을 사용하는 것도 가능합니다</a:t>
            </a:r>
            <a:r>
              <a:rPr lang="en-US" altLang="ko-KR" dirty="0"/>
              <a:t>. </a:t>
            </a:r>
            <a:r>
              <a:rPr lang="ko-KR" altLang="en-US" dirty="0"/>
              <a:t>기본적으로 희귀 범주의 </a:t>
            </a:r>
            <a:r>
              <a:rPr lang="ko-KR" altLang="en-US" dirty="0" err="1"/>
              <a:t>인코딩을</a:t>
            </a:r>
            <a:r>
              <a:rPr lang="ko-KR" altLang="en-US" dirty="0"/>
              <a:t> 처벌하는 것은 </a:t>
            </a:r>
            <a:r>
              <a:rPr lang="ko-KR" altLang="en-US" dirty="0" err="1"/>
              <a:t>평활화로</a:t>
            </a:r>
            <a:r>
              <a:rPr lang="ko-KR" altLang="en-US" dirty="0"/>
              <a:t> 간주 될 수 있습니다</a:t>
            </a:r>
            <a:r>
              <a:rPr lang="en-US" altLang="ko-KR" dirty="0"/>
              <a:t>.</a:t>
            </a:r>
          </a:p>
          <a:p>
            <a:r>
              <a:rPr lang="ko-KR" altLang="en-US" dirty="0" err="1"/>
              <a:t>스무딩은</a:t>
            </a:r>
            <a:r>
              <a:rPr lang="ko-KR" altLang="en-US" dirty="0"/>
              <a:t> 자체적으로 작동하지 않지만 </a:t>
            </a:r>
            <a:r>
              <a:rPr lang="en" dirty="0"/>
              <a:t>CV </a:t>
            </a:r>
            <a:r>
              <a:rPr lang="ko-KR" altLang="en-US" dirty="0"/>
              <a:t>루프와 결합 할 수 있습니다</a:t>
            </a:r>
            <a:r>
              <a:rPr lang="en-US" altLang="ko-KR" dirty="0"/>
              <a:t>.</a:t>
            </a:r>
            <a:endParaRPr dirty="0"/>
          </a:p>
        </p:txBody>
      </p:sp>
    </p:spTree>
    <p:extLst>
      <p:ext uri="{BB962C8B-B14F-4D97-AF65-F5344CB8AC3E}">
        <p14:creationId xmlns:p14="http://schemas.microsoft.com/office/powerpoint/2010/main" val="14683940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Shape 75"/>
          <p:cNvSpPr>
            <a:spLocks noGrp="1" noRot="1" noChangeAspect="1"/>
          </p:cNvSpPr>
          <p:nvPr>
            <p:ph type="sldImg"/>
          </p:nvPr>
        </p:nvSpPr>
        <p:spPr>
          <a:prstGeom prst="rect">
            <a:avLst/>
          </a:prstGeom>
        </p:spPr>
        <p:txBody>
          <a:bodyPr/>
          <a:lstStyle/>
          <a:p>
            <a:endParaRPr/>
          </a:p>
        </p:txBody>
      </p:sp>
      <p:sp>
        <p:nvSpPr>
          <p:cNvPr id="76" name="Shape 76"/>
          <p:cNvSpPr>
            <a:spLocks noGrp="1"/>
          </p:cNvSpPr>
          <p:nvPr>
            <p:ph type="body" sz="quarter" idx="1"/>
          </p:nvPr>
        </p:nvSpPr>
        <p:spPr>
          <a:prstGeom prst="rect">
            <a:avLst/>
          </a:prstGeom>
        </p:spPr>
        <p:txBody>
          <a:bodyPr/>
          <a:lstStyle/>
          <a:p>
            <a:r>
              <a:rPr dirty="0"/>
              <a:t>Another way to regularize mean encodings is to add some noise. Without regularization mean encodings have better quality for the train data than for the test data. By adding noise we simply degrade the quality of encoding on training data.</a:t>
            </a:r>
          </a:p>
          <a:p>
            <a:r>
              <a:rPr dirty="0"/>
              <a:t>This method is pretty unstable, it’s hard to make it work. The main problem is the amount of noise we need to add. Too much noise will turn the feature into garbage, while too little noise means worse regularization. </a:t>
            </a:r>
          </a:p>
          <a:p>
            <a:r>
              <a:rPr dirty="0"/>
              <a:t>This method is usually used together with leave-one-out regularization. You need to diligently fine tune it, so it’s probably not the best option if you don’t have a lot of time.</a:t>
            </a:r>
            <a:endParaRPr lang="en-US" altLang="ko-KR" dirty="0"/>
          </a:p>
          <a:p>
            <a:endParaRPr lang="en-US" altLang="ko-KR" dirty="0"/>
          </a:p>
          <a:p>
            <a:r>
              <a:rPr lang="ko-KR" altLang="en-US" dirty="0"/>
              <a:t>평균 </a:t>
            </a:r>
            <a:r>
              <a:rPr lang="ko-KR" altLang="en-US" dirty="0" err="1"/>
              <a:t>인코딩을</a:t>
            </a:r>
            <a:r>
              <a:rPr lang="ko-KR" altLang="en-US" dirty="0"/>
              <a:t> </a:t>
            </a:r>
            <a:r>
              <a:rPr lang="ko-KR" altLang="en-US" dirty="0" err="1"/>
              <a:t>정규화하는</a:t>
            </a:r>
            <a:r>
              <a:rPr lang="ko-KR" altLang="en-US" dirty="0"/>
              <a:t> 또 다른 방법은 약간의 노이즈를 추가하는 것입니다</a:t>
            </a:r>
            <a:r>
              <a:rPr lang="en-US" altLang="ko-KR" dirty="0"/>
              <a:t>. </a:t>
            </a:r>
            <a:r>
              <a:rPr lang="ko-KR" altLang="en-US" dirty="0"/>
              <a:t>정규화가 없으면 인코딩은 테스트 데이터보다 </a:t>
            </a:r>
            <a:r>
              <a:rPr lang="en-US" altLang="ko-KR" dirty="0"/>
              <a:t>train</a:t>
            </a:r>
            <a:r>
              <a:rPr lang="ko-KR" altLang="en-US" dirty="0"/>
              <a:t> 데이터의 품질이 더 좋습니다</a:t>
            </a:r>
            <a:r>
              <a:rPr lang="en-US" altLang="ko-KR" dirty="0"/>
              <a:t>. </a:t>
            </a:r>
            <a:r>
              <a:rPr lang="ko-KR" altLang="en-US" dirty="0"/>
              <a:t>노이즈를 추가하면 훈련 데이터의 </a:t>
            </a:r>
            <a:r>
              <a:rPr lang="ko-KR" altLang="en-US" dirty="0" err="1"/>
              <a:t>인코딩</a:t>
            </a:r>
            <a:r>
              <a:rPr lang="ko-KR" altLang="en-US" dirty="0"/>
              <a:t> 품질이 저하됩니다</a:t>
            </a:r>
            <a:r>
              <a:rPr lang="en-US" altLang="ko-KR" dirty="0"/>
              <a:t>.</a:t>
            </a:r>
          </a:p>
          <a:p>
            <a:r>
              <a:rPr lang="ko-KR" altLang="en-US" dirty="0"/>
              <a:t>이 방법은 매우 불안정하여 작동시키기가 어렵습니다</a:t>
            </a:r>
            <a:r>
              <a:rPr lang="en-US" altLang="ko-KR" dirty="0"/>
              <a:t>. </a:t>
            </a:r>
            <a:r>
              <a:rPr lang="ko-KR" altLang="en-US" dirty="0"/>
              <a:t>가장 큰 문제는 추가해야 할 소음의 양입니다</a:t>
            </a:r>
            <a:r>
              <a:rPr lang="en-US" altLang="ko-KR" dirty="0"/>
              <a:t>. </a:t>
            </a:r>
            <a:r>
              <a:rPr lang="ko-KR" altLang="en-US" dirty="0"/>
              <a:t>노이즈가 너무 많으면 기능이 </a:t>
            </a:r>
            <a:r>
              <a:rPr lang="ko-KR" altLang="en-US" dirty="0" err="1"/>
              <a:t>가비지로</a:t>
            </a:r>
            <a:r>
              <a:rPr lang="ko-KR" altLang="en-US" dirty="0"/>
              <a:t> 바뀌고 노이즈가 너무 적으면 정규화가 악화됩니다</a:t>
            </a:r>
            <a:r>
              <a:rPr lang="en-US" altLang="ko-KR" dirty="0"/>
              <a:t>.</a:t>
            </a:r>
          </a:p>
          <a:p>
            <a:r>
              <a:rPr lang="ko-KR" altLang="en-US" dirty="0"/>
              <a:t>이 방법은 일반적으로 일회성 </a:t>
            </a:r>
            <a:r>
              <a:rPr lang="ko-KR" altLang="en-US" dirty="0" err="1"/>
              <a:t>정규화와</a:t>
            </a:r>
            <a:r>
              <a:rPr lang="ko-KR" altLang="en-US" dirty="0"/>
              <a:t> 함께 사용됩니다</a:t>
            </a:r>
            <a:r>
              <a:rPr lang="en-US" altLang="ko-KR" dirty="0"/>
              <a:t>. </a:t>
            </a:r>
            <a:r>
              <a:rPr lang="ko-KR" altLang="en-US" dirty="0"/>
              <a:t>부지런히 미세 </a:t>
            </a:r>
            <a:r>
              <a:rPr lang="ko-KR" altLang="en-US" dirty="0" err="1"/>
              <a:t>조정해야하므로</a:t>
            </a:r>
            <a:r>
              <a:rPr lang="ko-KR" altLang="en-US" dirty="0"/>
              <a:t> 시간이 없다면 최선의 선택이 아닐 수도 있습니다</a:t>
            </a:r>
            <a:r>
              <a:rPr lang="en-US" altLang="ko-KR" dirty="0"/>
              <a:t>.</a:t>
            </a:r>
            <a:endParaRPr dirty="0"/>
          </a:p>
        </p:txBody>
      </p:sp>
    </p:spTree>
    <p:extLst>
      <p:ext uri="{BB962C8B-B14F-4D97-AF65-F5344CB8AC3E}">
        <p14:creationId xmlns:p14="http://schemas.microsoft.com/office/powerpoint/2010/main" val="14245996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Shape 81"/>
          <p:cNvSpPr>
            <a:spLocks noGrp="1" noRot="1" noChangeAspect="1"/>
          </p:cNvSpPr>
          <p:nvPr>
            <p:ph type="sldImg"/>
          </p:nvPr>
        </p:nvSpPr>
        <p:spPr>
          <a:prstGeom prst="rect">
            <a:avLst/>
          </a:prstGeom>
        </p:spPr>
        <p:txBody>
          <a:bodyPr/>
          <a:lstStyle/>
          <a:p>
            <a:endParaRPr/>
          </a:p>
        </p:txBody>
      </p:sp>
      <p:sp>
        <p:nvSpPr>
          <p:cNvPr id="82" name="Shape 82"/>
          <p:cNvSpPr>
            <a:spLocks noGrp="1"/>
          </p:cNvSpPr>
          <p:nvPr>
            <p:ph type="body" sz="quarter" idx="1"/>
          </p:nvPr>
        </p:nvSpPr>
        <p:spPr>
          <a:prstGeom prst="rect">
            <a:avLst/>
          </a:prstGeom>
        </p:spPr>
        <p:txBody>
          <a:bodyPr/>
          <a:lstStyle/>
          <a:p>
            <a:r>
              <a:rPr dirty="0"/>
              <a:t>The last regularization method I am going to cover is based on expanding mean. The idea is very simple: we fix some sorting order of our data and use only rows from 0 to N-1 to calculate encoding for row N. </a:t>
            </a:r>
          </a:p>
          <a:p>
            <a:r>
              <a:rPr dirty="0"/>
              <a:t>You can check simple pandas implementation in the code snippet. ‘</a:t>
            </a:r>
            <a:r>
              <a:rPr dirty="0" err="1"/>
              <a:t>cumsum</a:t>
            </a:r>
            <a:r>
              <a:rPr dirty="0"/>
              <a:t>’ stores cumulative sum of target variable up to the given row and ‘</a:t>
            </a:r>
            <a:r>
              <a:rPr dirty="0" err="1"/>
              <a:t>cumcnt</a:t>
            </a:r>
            <a:r>
              <a:rPr dirty="0"/>
              <a:t>’ stores cumulative count.</a:t>
            </a:r>
          </a:p>
          <a:p>
            <a:r>
              <a:rPr dirty="0"/>
              <a:t>This method introduces the least amount of leakage from target variable and requires no hyper parameter tuning. The only downside is that feature quality is not uniform, but it’s not a big deal. We can average models fitted on encodings calculated from different data permutations.</a:t>
            </a:r>
          </a:p>
          <a:p>
            <a:r>
              <a:rPr dirty="0"/>
              <a:t>It’s also worth noting that it is expanding mean method that is used in cat boost gradient boosting trees library, which proves to perform magnificently on datasets with categorical features.</a:t>
            </a:r>
            <a:endParaRPr lang="en-US" altLang="ko-KR" dirty="0"/>
          </a:p>
          <a:p>
            <a:endParaRPr lang="en-US" altLang="ko-KR" dirty="0"/>
          </a:p>
          <a:p>
            <a:r>
              <a:rPr lang="ko-KR" altLang="en-US" dirty="0"/>
              <a:t>내가 다룰 마지막 정규화 방법은 평균을 확장하는 것입니다</a:t>
            </a:r>
            <a:r>
              <a:rPr lang="en-US" altLang="ko-KR" dirty="0"/>
              <a:t>. </a:t>
            </a:r>
            <a:r>
              <a:rPr lang="ko-KR" altLang="en-US" dirty="0"/>
              <a:t>아이디어는 매우 간단합니다</a:t>
            </a:r>
            <a:r>
              <a:rPr lang="en-US" altLang="ko-KR" dirty="0"/>
              <a:t>. </a:t>
            </a:r>
            <a:r>
              <a:rPr lang="ko-KR" altLang="en-US" dirty="0"/>
              <a:t>데이터의 정렬 순서를 수정하고 </a:t>
            </a:r>
            <a:r>
              <a:rPr lang="en-US" altLang="ko-KR" dirty="0"/>
              <a:t>0</a:t>
            </a:r>
            <a:r>
              <a:rPr lang="ko-KR" altLang="en-US" dirty="0"/>
              <a:t>에서 </a:t>
            </a:r>
            <a:r>
              <a:rPr lang="en" dirty="0"/>
              <a:t>N-1</a:t>
            </a:r>
            <a:r>
              <a:rPr lang="ko-KR" altLang="en-US" dirty="0" err="1"/>
              <a:t>까지의</a:t>
            </a:r>
            <a:r>
              <a:rPr lang="ko-KR" altLang="en-US" dirty="0"/>
              <a:t> 행만 사용하여 행 </a:t>
            </a:r>
            <a:r>
              <a:rPr lang="en" dirty="0"/>
              <a:t>N</a:t>
            </a:r>
            <a:r>
              <a:rPr lang="ko-KR" altLang="en-US" dirty="0"/>
              <a:t>의 </a:t>
            </a:r>
            <a:r>
              <a:rPr lang="ko-KR" altLang="en-US" dirty="0" err="1"/>
              <a:t>인코딩을</a:t>
            </a:r>
            <a:r>
              <a:rPr lang="ko-KR" altLang="en-US" dirty="0"/>
              <a:t> 계산합니다</a:t>
            </a:r>
            <a:r>
              <a:rPr lang="en-US" altLang="ko-KR" dirty="0"/>
              <a:t>.</a:t>
            </a:r>
          </a:p>
          <a:p>
            <a:r>
              <a:rPr lang="ko-KR" altLang="en-US" dirty="0"/>
              <a:t>코드 스 </a:t>
            </a:r>
            <a:r>
              <a:rPr lang="ko-KR" altLang="en-US" dirty="0" err="1"/>
              <a:t>니펫에서</a:t>
            </a:r>
            <a:r>
              <a:rPr lang="ko-KR" altLang="en-US" dirty="0"/>
              <a:t> 간단한 </a:t>
            </a:r>
            <a:r>
              <a:rPr lang="en-US" altLang="ko-KR" dirty="0"/>
              <a:t>pandas</a:t>
            </a:r>
            <a:r>
              <a:rPr lang="ko-KR" altLang="en-US" dirty="0"/>
              <a:t> 구현을 확인할 수 있습니다</a:t>
            </a:r>
            <a:r>
              <a:rPr lang="en-US" altLang="ko-KR" dirty="0"/>
              <a:t>. '</a:t>
            </a:r>
            <a:r>
              <a:rPr lang="en" dirty="0" err="1"/>
              <a:t>cumsum</a:t>
            </a:r>
            <a:r>
              <a:rPr lang="en" dirty="0"/>
              <a:t>'</a:t>
            </a:r>
            <a:r>
              <a:rPr lang="ko-KR" altLang="en-US" dirty="0"/>
              <a:t>은 주어진 행까지 대상 변수의 누적 합계를 저장하고 </a:t>
            </a:r>
            <a:r>
              <a:rPr lang="en-US" altLang="ko-KR" dirty="0"/>
              <a:t>'</a:t>
            </a:r>
            <a:r>
              <a:rPr lang="en" dirty="0" err="1"/>
              <a:t>cumcnt</a:t>
            </a:r>
            <a:r>
              <a:rPr lang="en" dirty="0"/>
              <a:t>'</a:t>
            </a:r>
            <a:r>
              <a:rPr lang="ko-KR" altLang="en-US" dirty="0"/>
              <a:t>는 누적 카운트를 저장합니다</a:t>
            </a:r>
            <a:r>
              <a:rPr lang="en-US" altLang="ko-KR" dirty="0"/>
              <a:t>.</a:t>
            </a:r>
          </a:p>
          <a:p>
            <a:r>
              <a:rPr lang="ko-KR" altLang="en-US" dirty="0"/>
              <a:t>이 방법은 목표 변수에서 누출이 가장 적으며 </a:t>
            </a:r>
            <a:r>
              <a:rPr lang="ko-KR" altLang="en-US" dirty="0" err="1"/>
              <a:t>하이퍼</a:t>
            </a:r>
            <a:r>
              <a:rPr lang="ko-KR" altLang="en-US" dirty="0"/>
              <a:t> </a:t>
            </a:r>
            <a:r>
              <a:rPr lang="ko-KR" altLang="en-US" dirty="0" err="1"/>
              <a:t>파라미터</a:t>
            </a:r>
            <a:r>
              <a:rPr lang="ko-KR" altLang="en-US" dirty="0"/>
              <a:t> 튜닝이 필요하지 않습니다</a:t>
            </a:r>
            <a:r>
              <a:rPr lang="en-US" altLang="ko-KR" dirty="0"/>
              <a:t>. </a:t>
            </a:r>
            <a:r>
              <a:rPr lang="ko-KR" altLang="en-US" dirty="0"/>
              <a:t>유일한 단점은 기능 품질이 균일하지 않지만 큰 문제는 아니라는 것입니다</a:t>
            </a:r>
            <a:r>
              <a:rPr lang="en-US" altLang="ko-KR" dirty="0"/>
              <a:t>. </a:t>
            </a:r>
          </a:p>
          <a:p>
            <a:r>
              <a:rPr lang="ko-KR" altLang="en-US" dirty="0"/>
              <a:t>다른 데이터 순열에서 계산 된 </a:t>
            </a:r>
            <a:r>
              <a:rPr lang="ko-KR" altLang="en-US" dirty="0" err="1"/>
              <a:t>인코딩에</a:t>
            </a:r>
            <a:r>
              <a:rPr lang="ko-KR" altLang="en-US" dirty="0"/>
              <a:t> 적합한 모델을 평균화 할 수 있습니다</a:t>
            </a:r>
            <a:r>
              <a:rPr lang="en-US" altLang="ko-KR" dirty="0"/>
              <a:t>.</a:t>
            </a:r>
          </a:p>
          <a:p>
            <a:r>
              <a:rPr lang="en" dirty="0"/>
              <a:t>Cat</a:t>
            </a:r>
            <a:r>
              <a:rPr lang="en-US" dirty="0"/>
              <a:t>boost,</a:t>
            </a:r>
            <a:r>
              <a:rPr lang="en-US" baseline="0" dirty="0"/>
              <a:t> gradient boosting trees</a:t>
            </a:r>
            <a:r>
              <a:rPr lang="ko-KR" altLang="en-US" dirty="0"/>
              <a:t> 라이브러리에 사용되는 평균 방법을 확장하여 범주 기능이 있는 데이터 세트에서 훌륭하게 수행된다는 점도 주목할 가치가 있습니다</a:t>
            </a:r>
            <a:r>
              <a:rPr lang="en-US" altLang="ko-KR" dirty="0"/>
              <a:t>.</a:t>
            </a:r>
            <a:endParaRPr dirty="0"/>
          </a:p>
        </p:txBody>
      </p:sp>
    </p:spTree>
    <p:extLst>
      <p:ext uri="{BB962C8B-B14F-4D97-AF65-F5344CB8AC3E}">
        <p14:creationId xmlns:p14="http://schemas.microsoft.com/office/powerpoint/2010/main" val="2560840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Shape 86"/>
          <p:cNvSpPr>
            <a:spLocks noGrp="1" noRot="1" noChangeAspect="1"/>
          </p:cNvSpPr>
          <p:nvPr>
            <p:ph type="sldImg"/>
          </p:nvPr>
        </p:nvSpPr>
        <p:spPr>
          <a:prstGeom prst="rect">
            <a:avLst/>
          </a:prstGeom>
        </p:spPr>
        <p:txBody>
          <a:bodyPr/>
          <a:lstStyle/>
          <a:p>
            <a:endParaRPr/>
          </a:p>
        </p:txBody>
      </p:sp>
      <p:sp>
        <p:nvSpPr>
          <p:cNvPr id="87" name="Shape 87"/>
          <p:cNvSpPr>
            <a:spLocks noGrp="1"/>
          </p:cNvSpPr>
          <p:nvPr>
            <p:ph type="body" sz="quarter" idx="1"/>
          </p:nvPr>
        </p:nvSpPr>
        <p:spPr>
          <a:prstGeom prst="rect">
            <a:avLst/>
          </a:prstGeom>
        </p:spPr>
        <p:txBody>
          <a:bodyPr/>
          <a:lstStyle/>
          <a:p>
            <a:r>
              <a:rPr dirty="0"/>
              <a:t>Ok, lets summarize what we’ve discussed in this video. We covered 4 different types of regularization. Each of them has it’s own advantages and disadvantages. Sometimes unintuitively, we introduce target variable leakage, but in practice, we can bear with it. Personally, I recommend CV loop or Expanding mean methods for practical tasks: they are the most robust and easy to tune.</a:t>
            </a:r>
          </a:p>
          <a:p>
            <a:r>
              <a:rPr dirty="0"/>
              <a:t>This is it with regularization! In the next video I will tell you about various extensions and practical applications of mean encodings.</a:t>
            </a:r>
            <a:endParaRPr lang="en-US" altLang="ko-KR" dirty="0"/>
          </a:p>
          <a:p>
            <a:endParaRPr lang="en-US" altLang="ko-KR" dirty="0"/>
          </a:p>
          <a:p>
            <a:r>
              <a:rPr lang="ko-KR" altLang="en-US" dirty="0"/>
              <a:t>좋아요</a:t>
            </a:r>
            <a:r>
              <a:rPr lang="en-US" altLang="ko-KR" dirty="0"/>
              <a:t>,</a:t>
            </a:r>
            <a:r>
              <a:rPr lang="ko-KR" altLang="en-US" dirty="0"/>
              <a:t>이 비디오에서 논의한 내용을 요약 해 보겠습니다</a:t>
            </a:r>
            <a:r>
              <a:rPr lang="en-US" altLang="ko-KR" dirty="0"/>
              <a:t>. </a:t>
            </a:r>
            <a:r>
              <a:rPr lang="ko-KR" altLang="en-US" dirty="0"/>
              <a:t>우리는 </a:t>
            </a:r>
            <a:r>
              <a:rPr lang="en-US" altLang="ko-KR" dirty="0"/>
              <a:t>4 </a:t>
            </a:r>
            <a:r>
              <a:rPr lang="ko-KR" altLang="en-US" dirty="0"/>
              <a:t>가지 유형의 정규화를 다루었습니다</a:t>
            </a:r>
            <a:r>
              <a:rPr lang="en-US" altLang="ko-KR" dirty="0"/>
              <a:t>. </a:t>
            </a:r>
            <a:r>
              <a:rPr lang="ko-KR" altLang="en-US" dirty="0"/>
              <a:t>각각의 장점과 단점이 있습니다</a:t>
            </a:r>
            <a:r>
              <a:rPr lang="en-US" altLang="ko-KR" dirty="0"/>
              <a:t>. </a:t>
            </a:r>
            <a:r>
              <a:rPr lang="ko-KR" altLang="en-US" dirty="0"/>
              <a:t>때때로 직관적이지 않은 목표 변수 누출을 ​​도입하지만 실제로는 이를 참을 수 있습니다</a:t>
            </a:r>
            <a:r>
              <a:rPr lang="en-US" altLang="ko-KR" dirty="0"/>
              <a:t>. </a:t>
            </a:r>
            <a:r>
              <a:rPr lang="ko-KR" altLang="en-US" dirty="0"/>
              <a:t>개인적으로 저는 실제 작업에 </a:t>
            </a:r>
            <a:r>
              <a:rPr lang="en" dirty="0"/>
              <a:t>CV </a:t>
            </a:r>
            <a:r>
              <a:rPr lang="ko-KR" altLang="en-US" dirty="0"/>
              <a:t>루프 또는 확장 평균 방법을 권장합니다</a:t>
            </a:r>
            <a:r>
              <a:rPr lang="en-US" altLang="ko-KR" dirty="0"/>
              <a:t>. </a:t>
            </a:r>
            <a:r>
              <a:rPr lang="ko-KR" altLang="en-US" dirty="0"/>
              <a:t>가장 강력하고 조정하기 쉬운 방법입니다</a:t>
            </a:r>
            <a:r>
              <a:rPr lang="en-US" altLang="ko-KR" dirty="0"/>
              <a:t>.</a:t>
            </a:r>
          </a:p>
          <a:p>
            <a:r>
              <a:rPr lang="ko-KR" altLang="en-US" dirty="0"/>
              <a:t>이것이 </a:t>
            </a:r>
            <a:r>
              <a:rPr lang="ko-KR" altLang="en-US" dirty="0" err="1"/>
              <a:t>정규화입니다</a:t>
            </a:r>
            <a:r>
              <a:rPr lang="en-US" altLang="ko-KR" dirty="0"/>
              <a:t>! </a:t>
            </a:r>
            <a:r>
              <a:rPr lang="ko-KR" altLang="en-US" dirty="0"/>
              <a:t>다음 비디오에서는 평균 </a:t>
            </a:r>
            <a:r>
              <a:rPr lang="ko-KR" altLang="en-US" dirty="0" err="1"/>
              <a:t>인코딩의</a:t>
            </a:r>
            <a:r>
              <a:rPr lang="ko-KR" altLang="en-US" dirty="0"/>
              <a:t> 다양한 확장과 실제 응용에 대해 설명합니다</a:t>
            </a:r>
            <a:r>
              <a:rPr lang="en-US" altLang="ko-KR" dirty="0"/>
              <a:t>.</a:t>
            </a:r>
            <a:endParaRPr dirty="0"/>
          </a:p>
        </p:txBody>
      </p:sp>
    </p:spTree>
    <p:extLst>
      <p:ext uri="{BB962C8B-B14F-4D97-AF65-F5344CB8AC3E}">
        <p14:creationId xmlns:p14="http://schemas.microsoft.com/office/powerpoint/2010/main" val="18528304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Shape 41"/>
          <p:cNvSpPr>
            <a:spLocks noGrp="1" noRot="1" noChangeAspect="1"/>
          </p:cNvSpPr>
          <p:nvPr>
            <p:ph type="sldImg"/>
          </p:nvPr>
        </p:nvSpPr>
        <p:spPr>
          <a:prstGeom prst="rect">
            <a:avLst/>
          </a:prstGeom>
        </p:spPr>
        <p:txBody>
          <a:bodyPr/>
          <a:lstStyle/>
          <a:p>
            <a:endParaRPr/>
          </a:p>
        </p:txBody>
      </p:sp>
      <p:sp>
        <p:nvSpPr>
          <p:cNvPr id="42" name="Shape 42"/>
          <p:cNvSpPr>
            <a:spLocks noGrp="1"/>
          </p:cNvSpPr>
          <p:nvPr>
            <p:ph type="body" sz="quarter" idx="1"/>
          </p:nvPr>
        </p:nvSpPr>
        <p:spPr>
          <a:prstGeom prst="rect">
            <a:avLst/>
          </a:prstGeom>
        </p:spPr>
        <p:txBody>
          <a:bodyPr/>
          <a:lstStyle/>
          <a:p>
            <a:r>
              <a:rPr dirty="0"/>
              <a:t>In the final video we will cover various generalizations and extensions of mean encodings. Namely, how to do mean encoding in regression and </a:t>
            </a:r>
            <a:r>
              <a:rPr dirty="0" err="1"/>
              <a:t>muticlass</a:t>
            </a:r>
            <a:r>
              <a:rPr dirty="0"/>
              <a:t> tasks. How can we apply encodings to domains with many-to-many relations. What features can we build based on target variable in time series. And finally, how to encode numerical features and interactions of features.</a:t>
            </a:r>
            <a:endParaRPr lang="en-US" altLang="ko-KR" dirty="0"/>
          </a:p>
          <a:p>
            <a:endParaRPr lang="en-US" altLang="ko-KR" dirty="0"/>
          </a:p>
          <a:p>
            <a:r>
              <a:rPr lang="ko-KR" altLang="ko-KR" dirty="0"/>
              <a:t>마지막 비디오에서는 다양한 일반화와 평균 </a:t>
            </a:r>
            <a:r>
              <a:rPr lang="ko-KR" altLang="ko-KR" dirty="0" err="1"/>
              <a:t>인코딩의</a:t>
            </a:r>
            <a:r>
              <a:rPr lang="ko-KR" altLang="ko-KR" dirty="0"/>
              <a:t> 확장에 대해 다룰 것입니다. 즉, 회귀 및 </a:t>
            </a:r>
            <a:r>
              <a:rPr lang="ko-KR" altLang="en-US" dirty="0"/>
              <a:t>멀</a:t>
            </a:r>
            <a:r>
              <a:rPr lang="ko-KR" altLang="ko-KR" dirty="0"/>
              <a:t> 클래스 작업에서 </a:t>
            </a:r>
            <a:r>
              <a:rPr lang="ko-KR" altLang="ko-KR" dirty="0" err="1"/>
              <a:t>인코딩을</a:t>
            </a:r>
            <a:r>
              <a:rPr lang="ko-KR" altLang="ko-KR" dirty="0"/>
              <a:t> 의미하는 방법. 다 대다 </a:t>
            </a:r>
            <a:r>
              <a:rPr lang="ko-KR" altLang="ko-KR" dirty="0" err="1"/>
              <a:t>관계가있는</a:t>
            </a:r>
            <a:r>
              <a:rPr lang="ko-KR" altLang="ko-KR" dirty="0"/>
              <a:t> 도메인에 </a:t>
            </a:r>
            <a:r>
              <a:rPr lang="ko-KR" altLang="ko-KR" dirty="0" err="1"/>
              <a:t>인코딩을</a:t>
            </a:r>
            <a:r>
              <a:rPr lang="ko-KR" altLang="ko-KR" dirty="0"/>
              <a:t> 적용하는 방법 시계열의 대상 변수를 기반으로 어떤 기능을 만들 수 있습니까? 마지막으로, 수치적 특징과 특징</a:t>
            </a:r>
            <a:r>
              <a:rPr lang="ko-KR" altLang="en-US" dirty="0"/>
              <a:t>들</a:t>
            </a:r>
            <a:r>
              <a:rPr lang="ko-KR" altLang="ko-KR" dirty="0"/>
              <a:t>의 상호 작용을 인코딩하는 방법.</a:t>
            </a:r>
            <a:endParaRPr dirty="0"/>
          </a:p>
        </p:txBody>
      </p:sp>
    </p:spTree>
    <p:extLst>
      <p:ext uri="{BB962C8B-B14F-4D97-AF65-F5344CB8AC3E}">
        <p14:creationId xmlns:p14="http://schemas.microsoft.com/office/powerpoint/2010/main" val="36118656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Shape 55"/>
          <p:cNvSpPr>
            <a:spLocks noGrp="1" noRot="1" noChangeAspect="1"/>
          </p:cNvSpPr>
          <p:nvPr>
            <p:ph type="sldImg"/>
          </p:nvPr>
        </p:nvSpPr>
        <p:spPr>
          <a:prstGeom prst="rect">
            <a:avLst/>
          </a:prstGeom>
        </p:spPr>
        <p:txBody>
          <a:bodyPr/>
          <a:lstStyle/>
          <a:p>
            <a:endParaRPr/>
          </a:p>
        </p:txBody>
      </p:sp>
      <p:sp>
        <p:nvSpPr>
          <p:cNvPr id="56" name="Shape 56"/>
          <p:cNvSpPr>
            <a:spLocks noGrp="1"/>
          </p:cNvSpPr>
          <p:nvPr>
            <p:ph type="body" sz="quarter" idx="1"/>
          </p:nvPr>
        </p:nvSpPr>
        <p:spPr>
          <a:prstGeom prst="rect">
            <a:avLst/>
          </a:prstGeom>
        </p:spPr>
        <p:txBody>
          <a:bodyPr/>
          <a:lstStyle/>
          <a:p>
            <a:r>
              <a:rPr dirty="0"/>
              <a:t>Lets take a look at the following example. Here we have some binary classification task, in which we have a categorical variable, some ‘city’. And, of course,  we want to numerically encode it. The most obvious way, and what people usually use  - is label encoding (it’s what we have in second column). Mean encoding is done differently, via encoding every city with corresponding mean target. For example, for Moscow we have 5 rows with 3 zeros and 2 ones, so we encode it with 2/5=0.4. Similarly, we deal we the rest of cities.</a:t>
            </a:r>
          </a:p>
          <a:p>
            <a:r>
              <a:rPr dirty="0"/>
              <a:t>Pretty straightforward. What I've described here is a very high-level idea. There are a huge number of pitfalls one should overcome in actual competition. We won’t dig into details for now, just keep it mind.</a:t>
            </a:r>
            <a:endParaRPr lang="en-US" altLang="ko-KR" dirty="0"/>
          </a:p>
          <a:p>
            <a:endParaRPr lang="en-US" altLang="ko-KR" dirty="0"/>
          </a:p>
          <a:p>
            <a:r>
              <a:rPr lang="ko-KR" altLang="en-US" dirty="0"/>
              <a:t>다음 예를 살펴 보겠습니다</a:t>
            </a:r>
            <a:r>
              <a:rPr lang="en-US" altLang="ko-KR" dirty="0"/>
              <a:t>. </a:t>
            </a:r>
            <a:r>
              <a:rPr lang="ko-KR" altLang="en-US" dirty="0"/>
              <a:t>여기에는 이진 분류 작업이 있는데</a:t>
            </a:r>
            <a:r>
              <a:rPr lang="en-US" altLang="ko-KR" dirty="0"/>
              <a:t>, </a:t>
            </a:r>
            <a:r>
              <a:rPr lang="ko-KR" altLang="en-US" dirty="0"/>
              <a:t>여기에는 범주 형 변수</a:t>
            </a:r>
            <a:r>
              <a:rPr lang="en-US" altLang="ko-KR" dirty="0"/>
              <a:t>, </a:t>
            </a:r>
            <a:r>
              <a:rPr lang="ko-KR" altLang="en-US" dirty="0"/>
              <a:t>일부 </a:t>
            </a:r>
            <a:r>
              <a:rPr lang="en-US" altLang="ko-KR" dirty="0"/>
              <a:t>'</a:t>
            </a:r>
            <a:r>
              <a:rPr lang="ko-KR" altLang="en-US" dirty="0"/>
              <a:t>도시</a:t>
            </a:r>
            <a:r>
              <a:rPr lang="en-US" altLang="ko-KR" dirty="0"/>
              <a:t>'</a:t>
            </a:r>
            <a:r>
              <a:rPr lang="ko-KR" altLang="en-US" dirty="0"/>
              <a:t>가 있습니다</a:t>
            </a:r>
            <a:r>
              <a:rPr lang="en-US" altLang="ko-KR" dirty="0"/>
              <a:t>. </a:t>
            </a:r>
            <a:r>
              <a:rPr lang="ko-KR" altLang="en-US" dirty="0"/>
              <a:t>물론 숫자로 인코딩하고 싶습니다</a:t>
            </a:r>
            <a:r>
              <a:rPr lang="en-US" altLang="ko-KR" dirty="0"/>
              <a:t>. </a:t>
            </a:r>
            <a:r>
              <a:rPr lang="ko-KR" altLang="en-US" dirty="0"/>
              <a:t>가장 확실한 방법과 사람들이 일반적으로 사용하는 방법은 라벨 </a:t>
            </a:r>
            <a:r>
              <a:rPr lang="ko-KR" altLang="en-US" dirty="0" err="1"/>
              <a:t>인코딩입니다</a:t>
            </a:r>
            <a:r>
              <a:rPr lang="ko-KR" altLang="en-US" dirty="0"/>
              <a:t> </a:t>
            </a:r>
            <a:r>
              <a:rPr lang="en-US" altLang="ko-KR" dirty="0"/>
              <a:t>(</a:t>
            </a:r>
            <a:r>
              <a:rPr lang="ko-KR" altLang="en-US" dirty="0"/>
              <a:t>두 번째 </a:t>
            </a:r>
            <a:r>
              <a:rPr lang="ko-KR" altLang="en-US" dirty="0" err="1"/>
              <a:t>열에있는</a:t>
            </a:r>
            <a:r>
              <a:rPr lang="ko-KR" altLang="en-US" dirty="0"/>
              <a:t> 것</a:t>
            </a:r>
            <a:r>
              <a:rPr lang="en-US" altLang="ko-KR" dirty="0"/>
              <a:t>). </a:t>
            </a:r>
            <a:r>
              <a:rPr lang="ko-KR" altLang="en-US" dirty="0"/>
              <a:t>평균 </a:t>
            </a:r>
            <a:r>
              <a:rPr lang="ko-KR" altLang="en-US" dirty="0" err="1"/>
              <a:t>인코딩은</a:t>
            </a:r>
            <a:r>
              <a:rPr lang="ko-KR" altLang="en-US" dirty="0"/>
              <a:t> 모든 도시를 해당 평균 대상으로 인코딩하여 다르게 수행됩니다</a:t>
            </a:r>
            <a:r>
              <a:rPr lang="en-US" altLang="ko-KR" dirty="0"/>
              <a:t>. </a:t>
            </a:r>
            <a:r>
              <a:rPr lang="ko-KR" altLang="en-US" dirty="0"/>
              <a:t>예를 들어 모스크바의 경우 </a:t>
            </a:r>
            <a:r>
              <a:rPr lang="en-US" altLang="ko-KR" dirty="0"/>
              <a:t>3 </a:t>
            </a:r>
            <a:r>
              <a:rPr lang="ko-KR" altLang="en-US" dirty="0"/>
              <a:t>개의 </a:t>
            </a:r>
            <a:r>
              <a:rPr lang="en-US" altLang="ko-KR" dirty="0"/>
              <a:t>0</a:t>
            </a:r>
            <a:r>
              <a:rPr lang="ko-KR" altLang="en-US" dirty="0"/>
              <a:t>과 </a:t>
            </a:r>
            <a:r>
              <a:rPr lang="en-US" altLang="ko-KR" dirty="0"/>
              <a:t>2 </a:t>
            </a:r>
            <a:r>
              <a:rPr lang="ko-KR" altLang="en-US" dirty="0"/>
              <a:t>개의 </a:t>
            </a:r>
            <a:r>
              <a:rPr lang="en-US" altLang="ko-KR" dirty="0"/>
              <a:t>1</a:t>
            </a:r>
            <a:r>
              <a:rPr lang="ko-KR" altLang="en-US" dirty="0"/>
              <a:t>을 가진 </a:t>
            </a:r>
            <a:r>
              <a:rPr lang="en-US" altLang="ko-KR" dirty="0"/>
              <a:t>5 </a:t>
            </a:r>
            <a:r>
              <a:rPr lang="ko-KR" altLang="en-US" dirty="0"/>
              <a:t>개의 행이 있으므로 </a:t>
            </a:r>
            <a:r>
              <a:rPr lang="en-US" altLang="ko-KR" dirty="0"/>
              <a:t>2/5 = 0.4</a:t>
            </a:r>
            <a:r>
              <a:rPr lang="ko-KR" altLang="en-US" dirty="0"/>
              <a:t>로 인코딩합니다</a:t>
            </a:r>
            <a:r>
              <a:rPr lang="en-US" altLang="ko-KR" dirty="0"/>
              <a:t>. </a:t>
            </a:r>
            <a:r>
              <a:rPr lang="ko-KR" altLang="en-US" dirty="0"/>
              <a:t>마찬가지로</a:t>
            </a:r>
            <a:r>
              <a:rPr lang="en-US" altLang="ko-KR" dirty="0"/>
              <a:t>, </a:t>
            </a:r>
            <a:r>
              <a:rPr lang="ko-KR" altLang="en-US" dirty="0"/>
              <a:t>우리는 우리에게 나머지 도시를 다룹니다</a:t>
            </a:r>
            <a:r>
              <a:rPr lang="en-US" altLang="ko-KR" dirty="0"/>
              <a:t>.</a:t>
            </a:r>
          </a:p>
          <a:p>
            <a:r>
              <a:rPr lang="ko-KR" altLang="en-US" dirty="0"/>
              <a:t>꽤 직설적 인</a:t>
            </a:r>
            <a:r>
              <a:rPr lang="en-US" altLang="ko-KR" dirty="0"/>
              <a:t>. </a:t>
            </a:r>
            <a:r>
              <a:rPr lang="ko-KR" altLang="en-US" dirty="0"/>
              <a:t>여기에 설명 된 것은 매우 높은 수준의 아이디어입니다</a:t>
            </a:r>
            <a:r>
              <a:rPr lang="en-US" altLang="ko-KR" dirty="0"/>
              <a:t>. </a:t>
            </a:r>
            <a:r>
              <a:rPr lang="ko-KR" altLang="en-US" dirty="0"/>
              <a:t>실제 경쟁에서 극복해야 할 많은 함정이 있습니다</a:t>
            </a:r>
            <a:r>
              <a:rPr lang="en-US" altLang="ko-KR" dirty="0"/>
              <a:t>. </a:t>
            </a:r>
            <a:r>
              <a:rPr lang="ko-KR" altLang="en-US" dirty="0"/>
              <a:t>지금은 세부 사항을 </a:t>
            </a:r>
            <a:r>
              <a:rPr lang="ko-KR" altLang="en-US" dirty="0" err="1"/>
              <a:t>파헤</a:t>
            </a:r>
            <a:r>
              <a:rPr lang="ko-KR" altLang="en-US" dirty="0"/>
              <a:t> 치지 말고 명심하십시오</a:t>
            </a:r>
            <a:r>
              <a:rPr lang="en-US" altLang="ko-KR" dirty="0"/>
              <a:t>.</a:t>
            </a: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Shape 46"/>
          <p:cNvSpPr>
            <a:spLocks noGrp="1" noRot="1" noChangeAspect="1"/>
          </p:cNvSpPr>
          <p:nvPr>
            <p:ph type="sldImg"/>
          </p:nvPr>
        </p:nvSpPr>
        <p:spPr>
          <a:prstGeom prst="rect">
            <a:avLst/>
          </a:prstGeom>
        </p:spPr>
        <p:txBody>
          <a:bodyPr/>
          <a:lstStyle/>
          <a:p>
            <a:endParaRPr/>
          </a:p>
        </p:txBody>
      </p:sp>
      <p:sp>
        <p:nvSpPr>
          <p:cNvPr id="47" name="Shape 47"/>
          <p:cNvSpPr>
            <a:spLocks noGrp="1"/>
          </p:cNvSpPr>
          <p:nvPr>
            <p:ph type="body" sz="quarter" idx="1"/>
          </p:nvPr>
        </p:nvSpPr>
        <p:spPr>
          <a:prstGeom prst="rect">
            <a:avLst/>
          </a:prstGeom>
        </p:spPr>
        <p:txBody>
          <a:bodyPr/>
          <a:lstStyle/>
          <a:p>
            <a:r>
              <a:rPr dirty="0"/>
              <a:t>Lets start with regression tasks. They are actually more flexible for feature encoding. Unlike binary classification, where mean is frankly the only meaningful statistic we can extract from target variable, in regression tasks we can try a variety of statistics. Like median, percentiles, standard deviation of target variable. We can even calculate some distribution bins. For example, if target variable is distributed between 1 and 100, we can create 10 bin features. In the first feature we will count how many data points have target between 1 and 10, in the second between 10 and 20 and so on. Of course, we need to regularize all of these features. In a nutshell, regression tasks are like classification, just more flexible in terms of feature engineering.</a:t>
            </a:r>
          </a:p>
          <a:p>
            <a:r>
              <a:rPr dirty="0"/>
              <a:t>Mean encoding for multiclass tasks is also pretty straightforward: for every feature we want to encode we will have N different encodings, where N is the number of classes. It actually has non obvious advantage: tree models, for example, usually solve multi class tasks in one vs all fashion. So every class has a different model, and when we fit that model, it doesn’t have any information about structure of other classes, because they are merged into one entity. Therefore, together with mean encodings, we introduce some additional information about the structure of other classes.</a:t>
            </a:r>
            <a:endParaRPr lang="en-US" altLang="ko-KR" dirty="0"/>
          </a:p>
          <a:p>
            <a:endParaRPr lang="en-US" altLang="ko-KR" dirty="0"/>
          </a:p>
          <a:p>
            <a:r>
              <a:rPr lang="ko-KR" altLang="en-US" dirty="0"/>
              <a:t>회귀 작업부터 시작할 수 있습니다</a:t>
            </a:r>
            <a:r>
              <a:rPr lang="en-US" altLang="ko-KR" dirty="0"/>
              <a:t>. </a:t>
            </a:r>
            <a:r>
              <a:rPr lang="ko-KR" altLang="en-US" dirty="0"/>
              <a:t>실제로 기능 </a:t>
            </a:r>
            <a:r>
              <a:rPr lang="ko-KR" altLang="en-US" dirty="0" err="1"/>
              <a:t>인코딩에</a:t>
            </a:r>
            <a:r>
              <a:rPr lang="ko-KR" altLang="en-US" dirty="0"/>
              <a:t> 더 유연합니다</a:t>
            </a:r>
            <a:r>
              <a:rPr lang="en-US" altLang="ko-KR" dirty="0"/>
              <a:t>. </a:t>
            </a:r>
            <a:r>
              <a:rPr lang="ko-KR" altLang="en-US" dirty="0"/>
              <a:t>평균이 솔직히 목표 변수에서 추출 할 </a:t>
            </a:r>
            <a:r>
              <a:rPr lang="ko-KR" altLang="en-US" dirty="0" err="1"/>
              <a:t>수있는</a:t>
            </a:r>
            <a:r>
              <a:rPr lang="ko-KR" altLang="en-US" dirty="0"/>
              <a:t> 유일한 </a:t>
            </a:r>
            <a:r>
              <a:rPr lang="ko-KR" altLang="en-US" dirty="0" err="1"/>
              <a:t>의미있는</a:t>
            </a:r>
            <a:r>
              <a:rPr lang="ko-KR" altLang="en-US" dirty="0"/>
              <a:t> 통계인 이진 분류와 달리 회귀 작업에서는 다양한 통계를 시도 할 수 있습니다</a:t>
            </a:r>
            <a:r>
              <a:rPr lang="en-US" altLang="ko-KR" dirty="0"/>
              <a:t>. </a:t>
            </a:r>
            <a:r>
              <a:rPr lang="ko-KR" altLang="en-US" dirty="0"/>
              <a:t>중앙값</a:t>
            </a:r>
            <a:r>
              <a:rPr lang="en-US" altLang="ko-KR" dirty="0"/>
              <a:t>, </a:t>
            </a:r>
            <a:r>
              <a:rPr lang="ko-KR" altLang="en-US" dirty="0"/>
              <a:t>백분위 수</a:t>
            </a:r>
            <a:r>
              <a:rPr lang="en-US" altLang="ko-KR" dirty="0"/>
              <a:t>, </a:t>
            </a:r>
            <a:r>
              <a:rPr lang="ko-KR" altLang="en-US" dirty="0"/>
              <a:t>목표 변수의 표준 편차와 같습니다</a:t>
            </a:r>
            <a:r>
              <a:rPr lang="en-US" altLang="ko-KR" dirty="0"/>
              <a:t>. </a:t>
            </a:r>
            <a:r>
              <a:rPr lang="ko-KR" altLang="en-US" dirty="0"/>
              <a:t>우리는 심지어 분배 함을 계산할 수도 있습니다</a:t>
            </a:r>
            <a:r>
              <a:rPr lang="en-US" altLang="ko-KR" dirty="0"/>
              <a:t>. </a:t>
            </a:r>
            <a:r>
              <a:rPr lang="ko-KR" altLang="en-US" dirty="0"/>
              <a:t>예를 들어</a:t>
            </a:r>
            <a:r>
              <a:rPr lang="en-US" altLang="ko-KR" dirty="0"/>
              <a:t>, </a:t>
            </a:r>
            <a:r>
              <a:rPr lang="ko-KR" altLang="en-US" dirty="0"/>
              <a:t>대상 변수가 </a:t>
            </a:r>
            <a:r>
              <a:rPr lang="en-US" altLang="ko-KR" dirty="0"/>
              <a:t>1</a:t>
            </a:r>
            <a:r>
              <a:rPr lang="ko-KR" altLang="en-US" dirty="0"/>
              <a:t>과 </a:t>
            </a:r>
            <a:r>
              <a:rPr lang="en-US" altLang="ko-KR" dirty="0"/>
              <a:t>100 </a:t>
            </a:r>
            <a:r>
              <a:rPr lang="ko-KR" altLang="en-US" dirty="0"/>
              <a:t>사이에 분포되어 있으면 </a:t>
            </a:r>
            <a:r>
              <a:rPr lang="en-US" altLang="ko-KR" dirty="0"/>
              <a:t>10 </a:t>
            </a:r>
            <a:r>
              <a:rPr lang="ko-KR" altLang="en-US" dirty="0"/>
              <a:t>개의 </a:t>
            </a:r>
            <a:r>
              <a:rPr lang="en" dirty="0"/>
              <a:t>Bin </a:t>
            </a:r>
            <a:r>
              <a:rPr lang="ko-KR" altLang="en-US" dirty="0"/>
              <a:t>피처를 만들 수 있습니다</a:t>
            </a:r>
            <a:r>
              <a:rPr lang="en-US" altLang="ko-KR" dirty="0"/>
              <a:t>. </a:t>
            </a:r>
            <a:r>
              <a:rPr lang="ko-KR" altLang="en-US" dirty="0"/>
              <a:t>첫 번째 기능에서는 </a:t>
            </a:r>
            <a:r>
              <a:rPr lang="en-US" altLang="ko-KR" dirty="0"/>
              <a:t>1</a:t>
            </a:r>
            <a:r>
              <a:rPr lang="ko-KR" altLang="en-US" dirty="0"/>
              <a:t>과 </a:t>
            </a:r>
            <a:r>
              <a:rPr lang="en-US" altLang="ko-KR" dirty="0"/>
              <a:t>10 </a:t>
            </a:r>
            <a:r>
              <a:rPr lang="ko-KR" altLang="en-US" dirty="0"/>
              <a:t>사이</a:t>
            </a:r>
            <a:r>
              <a:rPr lang="en-US" altLang="ko-KR" dirty="0"/>
              <a:t>, </a:t>
            </a:r>
            <a:r>
              <a:rPr lang="ko-KR" altLang="en-US" dirty="0"/>
              <a:t>몇 번째와 </a:t>
            </a:r>
            <a:r>
              <a:rPr lang="en-US" altLang="ko-KR" dirty="0"/>
              <a:t>10</a:t>
            </a:r>
            <a:r>
              <a:rPr lang="ko-KR" altLang="en-US" dirty="0"/>
              <a:t>과 </a:t>
            </a:r>
            <a:r>
              <a:rPr lang="en-US" altLang="ko-KR" dirty="0"/>
              <a:t>20 </a:t>
            </a:r>
            <a:r>
              <a:rPr lang="ko-KR" altLang="en-US" dirty="0"/>
              <a:t>사이에서 </a:t>
            </a:r>
            <a:r>
              <a:rPr lang="ko-KR" altLang="en-US" dirty="0" err="1"/>
              <a:t>목표로하는</a:t>
            </a:r>
            <a:r>
              <a:rPr lang="ko-KR" altLang="en-US" dirty="0"/>
              <a:t> 데이터 포인트 수를 계산합니다</a:t>
            </a:r>
            <a:r>
              <a:rPr lang="en-US" altLang="ko-KR" dirty="0"/>
              <a:t>. </a:t>
            </a:r>
            <a:r>
              <a:rPr lang="ko-KR" altLang="en-US" dirty="0"/>
              <a:t>물론 이러한 모든 기능을 정규화 해야 합니다</a:t>
            </a:r>
            <a:r>
              <a:rPr lang="en-US" altLang="ko-KR" dirty="0"/>
              <a:t>. </a:t>
            </a:r>
            <a:r>
              <a:rPr lang="ko-KR" altLang="en-US" dirty="0"/>
              <a:t>간단히 말해서 회귀 작업은 분류와 유사하며 피처 엔지니어링 측면에서 더 유연합니다</a:t>
            </a:r>
            <a:r>
              <a:rPr lang="en-US" altLang="ko-KR" dirty="0"/>
              <a:t>.</a:t>
            </a:r>
          </a:p>
          <a:p>
            <a:r>
              <a:rPr lang="ko-KR" altLang="en-US" dirty="0"/>
              <a:t>멀티 클래스 작업의 평균 </a:t>
            </a:r>
            <a:r>
              <a:rPr lang="ko-KR" altLang="en-US" dirty="0" err="1"/>
              <a:t>인코딩도</a:t>
            </a:r>
            <a:r>
              <a:rPr lang="ko-KR" altLang="en-US" dirty="0"/>
              <a:t> 매우 간단합니다</a:t>
            </a:r>
            <a:r>
              <a:rPr lang="en-US" altLang="ko-KR" dirty="0"/>
              <a:t>. </a:t>
            </a:r>
            <a:r>
              <a:rPr lang="ko-KR" altLang="en-US" dirty="0"/>
              <a:t>인코딩하려는 모든 기능에 대해 </a:t>
            </a:r>
            <a:r>
              <a:rPr lang="en" dirty="0"/>
              <a:t>N </a:t>
            </a:r>
            <a:r>
              <a:rPr lang="ko-KR" altLang="en-US" dirty="0"/>
              <a:t>개의 서로 다른 </a:t>
            </a:r>
            <a:r>
              <a:rPr lang="ko-KR" altLang="en-US" dirty="0" err="1"/>
              <a:t>인코딩이</a:t>
            </a:r>
            <a:r>
              <a:rPr lang="ko-KR" altLang="en-US" dirty="0"/>
              <a:t> 있으며 여기서 </a:t>
            </a:r>
            <a:r>
              <a:rPr lang="en" dirty="0"/>
              <a:t>N</a:t>
            </a:r>
            <a:r>
              <a:rPr lang="ko-KR" altLang="en-US" dirty="0"/>
              <a:t>은 클래스 수입니다</a:t>
            </a:r>
            <a:r>
              <a:rPr lang="en-US" altLang="ko-KR" dirty="0"/>
              <a:t>. </a:t>
            </a:r>
            <a:r>
              <a:rPr lang="ko-KR" altLang="en-US" dirty="0"/>
              <a:t>예를 들어</a:t>
            </a:r>
            <a:r>
              <a:rPr lang="en-US" altLang="ko-KR" dirty="0"/>
              <a:t>, </a:t>
            </a:r>
            <a:r>
              <a:rPr lang="ko-KR" altLang="en-US" dirty="0"/>
              <a:t>트리 모델은 일반적으로 멀티 클래스 작업을 하나의 방식과 모든 방식으로 해결합니다</a:t>
            </a:r>
            <a:r>
              <a:rPr lang="en-US" altLang="ko-KR" dirty="0"/>
              <a:t>. </a:t>
            </a:r>
            <a:r>
              <a:rPr lang="ko-KR" altLang="en-US" dirty="0"/>
              <a:t>따라서 모든 클래스에는 다른 모델이 있으며 해당 모델에 적합 할 때 다른 클래스의 구조에 대한 정보가 없습니다</a:t>
            </a:r>
            <a:r>
              <a:rPr lang="en-US" altLang="ko-KR" dirty="0"/>
              <a:t>. </a:t>
            </a:r>
            <a:r>
              <a:rPr lang="ko-KR" altLang="en-US" dirty="0"/>
              <a:t>하나의 </a:t>
            </a:r>
            <a:r>
              <a:rPr lang="ko-KR" altLang="en-US" dirty="0" err="1"/>
              <a:t>엔티티로</a:t>
            </a:r>
            <a:r>
              <a:rPr lang="ko-KR" altLang="en-US" dirty="0"/>
              <a:t> 병합되기 때문입니다</a:t>
            </a:r>
            <a:r>
              <a:rPr lang="en-US" altLang="ko-KR" dirty="0"/>
              <a:t>. </a:t>
            </a:r>
            <a:r>
              <a:rPr lang="ko-KR" altLang="en-US" dirty="0"/>
              <a:t>따라서 평균 </a:t>
            </a:r>
            <a:r>
              <a:rPr lang="ko-KR" altLang="en-US" dirty="0" err="1"/>
              <a:t>인코딩과</a:t>
            </a:r>
            <a:r>
              <a:rPr lang="ko-KR" altLang="en-US" dirty="0"/>
              <a:t> 함께 다른 클래스의 구조에 대한 추가 정보를 소개합니다</a:t>
            </a:r>
            <a:r>
              <a:rPr lang="en-US" altLang="ko-KR" dirty="0"/>
              <a:t>.</a:t>
            </a:r>
            <a:endParaRPr dirty="0"/>
          </a:p>
        </p:txBody>
      </p:sp>
    </p:spTree>
    <p:extLst>
      <p:ext uri="{BB962C8B-B14F-4D97-AF65-F5344CB8AC3E}">
        <p14:creationId xmlns:p14="http://schemas.microsoft.com/office/powerpoint/2010/main" val="41199965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Shape 54"/>
          <p:cNvSpPr>
            <a:spLocks noGrp="1" noRot="1" noChangeAspect="1"/>
          </p:cNvSpPr>
          <p:nvPr>
            <p:ph type="sldImg"/>
          </p:nvPr>
        </p:nvSpPr>
        <p:spPr>
          <a:prstGeom prst="rect">
            <a:avLst/>
          </a:prstGeom>
        </p:spPr>
        <p:txBody>
          <a:bodyPr/>
          <a:lstStyle/>
          <a:p>
            <a:endParaRPr/>
          </a:p>
        </p:txBody>
      </p:sp>
      <p:sp>
        <p:nvSpPr>
          <p:cNvPr id="55" name="Shape 55"/>
          <p:cNvSpPr>
            <a:spLocks noGrp="1"/>
          </p:cNvSpPr>
          <p:nvPr>
            <p:ph type="body" sz="quarter" idx="1"/>
          </p:nvPr>
        </p:nvSpPr>
        <p:spPr>
          <a:prstGeom prst="rect">
            <a:avLst/>
          </a:prstGeom>
        </p:spPr>
        <p:txBody>
          <a:bodyPr/>
          <a:lstStyle/>
          <a:p>
            <a:r>
              <a:rPr dirty="0"/>
              <a:t>Domains with many-to-many relations are usually very complex and require special approaches to create mean encodings. I will give you only a very high-level idea. </a:t>
            </a:r>
          </a:p>
          <a:p>
            <a:r>
              <a:rPr dirty="0"/>
              <a:t>Consider an example. Binary classification task for users based on apps installed on their smartphones. Each user may have multiple apps and each app is used by multiple users. Hence many-to-many relation.</a:t>
            </a:r>
          </a:p>
          <a:p>
            <a:r>
              <a:rPr dirty="0"/>
              <a:t>We want to mean encode apps. The hard part we need to deal with is that user may have a lot of apps.</a:t>
            </a:r>
          </a:p>
          <a:p>
            <a:r>
              <a:rPr dirty="0"/>
              <a:t>Lets take a cross product of user and app entities. It will result in a so called ‘long’ representation of data. We will have a row for each user-app pair. Using this table, we can naturally calculate mean encodings for apps. </a:t>
            </a:r>
          </a:p>
          <a:p>
            <a:r>
              <a:rPr dirty="0"/>
              <a:t>So now every app is encoded with target mean. But how to map it back to users? Every user has a number of apps, so instead of apps (App1, App2, App3) we will now have a vector like (0.1,0.2,0.1). The answer is pretty simple: we can collect various statistics from those vectors. Mean, minimum, maximum, standard deviation and so on. </a:t>
            </a:r>
            <a:endParaRPr lang="en-US" altLang="ko-KR" dirty="0"/>
          </a:p>
          <a:p>
            <a:endParaRPr lang="en-US" altLang="ko-KR" dirty="0"/>
          </a:p>
          <a:p>
            <a:r>
              <a:rPr lang="ko-KR" altLang="en-US" dirty="0"/>
              <a:t>다 대 다 관계가 있는 도메인은 일반적으로 매우 복잡하며 평균 인코딩을 생성하기 위해 특별한 접근 방식이 필요합니다</a:t>
            </a:r>
            <a:r>
              <a:rPr lang="en-US" altLang="ko-KR" dirty="0"/>
              <a:t>. </a:t>
            </a:r>
            <a:r>
              <a:rPr lang="ko-KR" altLang="en-US" dirty="0"/>
              <a:t>나는 당신에게 매우 높은 수준의 아이디어만을 줄 것입니다</a:t>
            </a:r>
            <a:r>
              <a:rPr lang="en-US" altLang="ko-KR" dirty="0"/>
              <a:t>.</a:t>
            </a:r>
          </a:p>
          <a:p>
            <a:r>
              <a:rPr lang="ko-KR" altLang="en-US" dirty="0"/>
              <a:t>예를 고려하십시오</a:t>
            </a:r>
            <a:r>
              <a:rPr lang="en-US" altLang="ko-KR" dirty="0"/>
              <a:t>. </a:t>
            </a:r>
            <a:r>
              <a:rPr lang="ko-KR" altLang="en-US" dirty="0"/>
              <a:t>스마트 폰에 설치된 앱을 기반으로 하는 사용자를 위한 이진 분류 작업</a:t>
            </a:r>
            <a:r>
              <a:rPr lang="en-US" altLang="ko-KR" dirty="0"/>
              <a:t>. </a:t>
            </a:r>
            <a:r>
              <a:rPr lang="ko-KR" altLang="en-US" dirty="0"/>
              <a:t>각 사용자는 여러 앱을 가질 수 있으며 각 앱은 여러 사용자가 사용합니다</a:t>
            </a:r>
            <a:r>
              <a:rPr lang="en-US" altLang="ko-KR" dirty="0"/>
              <a:t>. </a:t>
            </a:r>
            <a:r>
              <a:rPr lang="ko-KR" altLang="en-US" dirty="0"/>
              <a:t>따라서 다 대다 관계입니다</a:t>
            </a:r>
            <a:r>
              <a:rPr lang="en-US" altLang="ko-KR" dirty="0"/>
              <a:t>.</a:t>
            </a:r>
          </a:p>
          <a:p>
            <a:r>
              <a:rPr lang="ko-KR" altLang="en-US" dirty="0"/>
              <a:t>앱을 인코딩하는 것을 의미합니다</a:t>
            </a:r>
            <a:r>
              <a:rPr lang="en-US" altLang="ko-KR" dirty="0"/>
              <a:t>. </a:t>
            </a:r>
            <a:r>
              <a:rPr lang="ko-KR" altLang="en-US" dirty="0"/>
              <a:t>우리가 다루어야 할 어려운 부분은 사용자에게 많은 앱이 있을 수 있다는 것입니다</a:t>
            </a:r>
            <a:r>
              <a:rPr lang="en-US" altLang="ko-KR" dirty="0"/>
              <a:t>.</a:t>
            </a:r>
          </a:p>
          <a:p>
            <a:r>
              <a:rPr lang="ko-KR" altLang="en-US" dirty="0"/>
              <a:t>사용자 및 앱 </a:t>
            </a:r>
            <a:r>
              <a:rPr lang="ko-KR" altLang="en-US" dirty="0" err="1"/>
              <a:t>엔터티의</a:t>
            </a:r>
            <a:r>
              <a:rPr lang="ko-KR" altLang="en-US" dirty="0"/>
              <a:t> 교차 제품을 사용할 수 있습니다</a:t>
            </a:r>
            <a:r>
              <a:rPr lang="en-US" altLang="ko-KR" dirty="0"/>
              <a:t>. </a:t>
            </a:r>
            <a:r>
              <a:rPr lang="ko-KR" altLang="en-US" dirty="0"/>
              <a:t>결과적으로 소위 </a:t>
            </a:r>
            <a:r>
              <a:rPr lang="en-US" altLang="ko-KR" dirty="0"/>
              <a:t>'</a:t>
            </a:r>
            <a:r>
              <a:rPr lang="ko-KR" altLang="en-US" dirty="0"/>
              <a:t>긴</a:t>
            </a:r>
            <a:r>
              <a:rPr lang="en-US" altLang="ko-KR" dirty="0"/>
              <a:t>’ </a:t>
            </a:r>
            <a:r>
              <a:rPr lang="ko-KR" altLang="en-US" dirty="0"/>
              <a:t>데이터 표현이 됩니다</a:t>
            </a:r>
            <a:r>
              <a:rPr lang="en-US" altLang="ko-KR" dirty="0"/>
              <a:t>. </a:t>
            </a:r>
            <a:r>
              <a:rPr lang="ko-KR" altLang="en-US" dirty="0"/>
              <a:t>각 사용자 앱 </a:t>
            </a:r>
            <a:r>
              <a:rPr lang="ko-KR" altLang="en-US" dirty="0" err="1"/>
              <a:t>쌍마다</a:t>
            </a:r>
            <a:r>
              <a:rPr lang="ko-KR" altLang="en-US" dirty="0"/>
              <a:t> 행이 있습니다</a:t>
            </a:r>
            <a:r>
              <a:rPr lang="en-US" altLang="ko-KR" dirty="0"/>
              <a:t>. </a:t>
            </a:r>
            <a:r>
              <a:rPr lang="ko-KR" altLang="en-US" dirty="0"/>
              <a:t>이 표를 사용하여 앱의 평균 </a:t>
            </a:r>
            <a:r>
              <a:rPr lang="ko-KR" altLang="en-US" dirty="0" err="1"/>
              <a:t>인코딩을</a:t>
            </a:r>
            <a:r>
              <a:rPr lang="ko-KR" altLang="en-US" dirty="0"/>
              <a:t> 자연스럽게 계산할 수 있습니다</a:t>
            </a:r>
            <a:r>
              <a:rPr lang="en-US" altLang="ko-KR" dirty="0"/>
              <a:t>.</a:t>
            </a:r>
          </a:p>
          <a:p>
            <a:r>
              <a:rPr lang="ko-KR" altLang="en-US" dirty="0"/>
              <a:t>이제 모든 앱은 목표 평균으로 인코딩 됩니다</a:t>
            </a:r>
            <a:r>
              <a:rPr lang="en-US" altLang="ko-KR" dirty="0"/>
              <a:t>. </a:t>
            </a:r>
            <a:r>
              <a:rPr lang="ko-KR" altLang="en-US" dirty="0"/>
              <a:t>그러나 사용자에게 다시 매핑하는 방법은 무엇입니까</a:t>
            </a:r>
            <a:r>
              <a:rPr lang="en-US" altLang="ko-KR" dirty="0"/>
              <a:t>? </a:t>
            </a:r>
            <a:r>
              <a:rPr lang="ko-KR" altLang="en-US" dirty="0"/>
              <a:t>모든 사용자는 여러 앱을 가지고 있으므로 앱 </a:t>
            </a:r>
            <a:r>
              <a:rPr lang="en-US" altLang="ko-KR" dirty="0"/>
              <a:t>(</a:t>
            </a:r>
            <a:r>
              <a:rPr lang="en" dirty="0"/>
              <a:t>App1, App2, App3) </a:t>
            </a:r>
            <a:r>
              <a:rPr lang="ko-KR" altLang="en-US" dirty="0"/>
              <a:t>대신 </a:t>
            </a:r>
            <a:r>
              <a:rPr lang="en-US" altLang="ko-KR" dirty="0"/>
              <a:t>(0.1,0.2,0.1)</a:t>
            </a:r>
            <a:r>
              <a:rPr lang="ko-KR" altLang="en-US" dirty="0"/>
              <a:t>과 같은 벡터가 생깁니다</a:t>
            </a:r>
            <a:r>
              <a:rPr lang="en-US" altLang="ko-KR" dirty="0"/>
              <a:t>. </a:t>
            </a:r>
            <a:r>
              <a:rPr lang="ko-KR" altLang="en-US" dirty="0"/>
              <a:t>대답은 매우 간단합니다</a:t>
            </a:r>
            <a:r>
              <a:rPr lang="en-US" altLang="ko-KR" dirty="0"/>
              <a:t>. </a:t>
            </a:r>
            <a:r>
              <a:rPr lang="ko-KR" altLang="en-US" dirty="0"/>
              <a:t>우리는 그 </a:t>
            </a:r>
            <a:r>
              <a:rPr lang="ko-KR" altLang="en-US" dirty="0" err="1"/>
              <a:t>벡터로부터</a:t>
            </a:r>
            <a:r>
              <a:rPr lang="ko-KR" altLang="en-US" dirty="0"/>
              <a:t> 다양한 통계를 수집 할 수 있습니다</a:t>
            </a:r>
            <a:r>
              <a:rPr lang="en-US" altLang="ko-KR" dirty="0"/>
              <a:t>. </a:t>
            </a:r>
            <a:r>
              <a:rPr lang="ko-KR" altLang="en-US" dirty="0"/>
              <a:t>평균</a:t>
            </a:r>
            <a:r>
              <a:rPr lang="en-US" altLang="ko-KR" dirty="0"/>
              <a:t>, </a:t>
            </a:r>
            <a:r>
              <a:rPr lang="ko-KR" altLang="en-US" dirty="0"/>
              <a:t>최소</a:t>
            </a:r>
            <a:r>
              <a:rPr lang="en-US" altLang="ko-KR" dirty="0"/>
              <a:t>, </a:t>
            </a:r>
            <a:r>
              <a:rPr lang="ko-KR" altLang="en-US" dirty="0"/>
              <a:t>최대</a:t>
            </a:r>
            <a:r>
              <a:rPr lang="en-US" altLang="ko-KR" dirty="0"/>
              <a:t>, </a:t>
            </a:r>
            <a:r>
              <a:rPr lang="ko-KR" altLang="en-US" dirty="0"/>
              <a:t>표준 편차 등</a:t>
            </a:r>
            <a:r>
              <a:rPr lang="en-US" altLang="ko-KR" dirty="0"/>
              <a:t>.</a:t>
            </a:r>
            <a:endParaRPr dirty="0"/>
          </a:p>
        </p:txBody>
      </p:sp>
    </p:spTree>
    <p:extLst>
      <p:ext uri="{BB962C8B-B14F-4D97-AF65-F5344CB8AC3E}">
        <p14:creationId xmlns:p14="http://schemas.microsoft.com/office/powerpoint/2010/main" val="58666338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Shape 60"/>
          <p:cNvSpPr>
            <a:spLocks noGrp="1" noRot="1" noChangeAspect="1"/>
          </p:cNvSpPr>
          <p:nvPr>
            <p:ph type="sldImg"/>
          </p:nvPr>
        </p:nvSpPr>
        <p:spPr>
          <a:prstGeom prst="rect">
            <a:avLst/>
          </a:prstGeom>
        </p:spPr>
        <p:txBody>
          <a:bodyPr/>
          <a:lstStyle/>
          <a:p>
            <a:endParaRPr/>
          </a:p>
        </p:txBody>
      </p:sp>
      <p:sp>
        <p:nvSpPr>
          <p:cNvPr id="61" name="Shape 61"/>
          <p:cNvSpPr>
            <a:spLocks noGrp="1"/>
          </p:cNvSpPr>
          <p:nvPr>
            <p:ph type="body" sz="quarter" idx="1"/>
          </p:nvPr>
        </p:nvSpPr>
        <p:spPr>
          <a:prstGeom prst="rect">
            <a:avLst/>
          </a:prstGeom>
        </p:spPr>
        <p:txBody>
          <a:bodyPr/>
          <a:lstStyle/>
          <a:p>
            <a:r>
              <a:rPr dirty="0"/>
              <a:t>So far we assumed that our data has no inner structure. But with time series we obviously can use future information. On the one hand, it’s a limitation. On the other hand, it actually allows us to make some complicated features. In datasets without time component, when encoding a category, we are forced to use all the rows to calculate the statistic, it makes no sense to choose some subsets of rows. Presence of time changes it: for a given category we can, for example, calculate the mean from previous day, previous 2 days, previous week, etc. </a:t>
            </a:r>
          </a:p>
          <a:p>
            <a:r>
              <a:rPr dirty="0"/>
              <a:t>Consider an example. We need to predict on which categories user spends money. In this toy example we have a period of 2 days, 2 users and 3 spending categories. Some good features would be a total amount of money user spent on previous day and average amount of money spent by all users in given category. So, in day 1 user 101 spent 6 dollars, user 102 3 dollars. Therefore we fill those numbers as feature values for day 2. Similarly with average amount per category. The more data we have, the more complicated features we can create.</a:t>
            </a:r>
            <a:endParaRPr lang="en-US" altLang="ko-KR" dirty="0"/>
          </a:p>
          <a:p>
            <a:endParaRPr lang="en-US" altLang="ko-KR" dirty="0"/>
          </a:p>
          <a:p>
            <a:r>
              <a:rPr lang="ko-KR" altLang="en-US" dirty="0"/>
              <a:t>지금까지 데이터에는 내부 구조가 없다고 가정했습니다</a:t>
            </a:r>
            <a:r>
              <a:rPr lang="en-US" altLang="ko-KR" dirty="0"/>
              <a:t>. </a:t>
            </a:r>
            <a:r>
              <a:rPr lang="ko-KR" altLang="en-US" dirty="0"/>
              <a:t>그러나 시계열을 사용하면 미래 정보를 사용할 수 있습니다</a:t>
            </a:r>
            <a:r>
              <a:rPr lang="en-US" altLang="ko-KR" dirty="0"/>
              <a:t>. </a:t>
            </a:r>
            <a:r>
              <a:rPr lang="ko-KR" altLang="en-US" dirty="0"/>
              <a:t>한편으로는 한계입니다</a:t>
            </a:r>
            <a:r>
              <a:rPr lang="en-US" altLang="ko-KR" dirty="0"/>
              <a:t>. </a:t>
            </a:r>
            <a:r>
              <a:rPr lang="ko-KR" altLang="en-US" dirty="0"/>
              <a:t>반면에 실제로는 복잡한 기능을 만들 수 있습니다</a:t>
            </a:r>
            <a:r>
              <a:rPr lang="en-US" altLang="ko-KR" dirty="0"/>
              <a:t>. </a:t>
            </a:r>
            <a:r>
              <a:rPr lang="ko-KR" altLang="en-US" dirty="0"/>
              <a:t>시간 구성 요소가 없는 데이터 집합에서 범주를 인코딩 할 때 모든 행을 사용하여 통계를 계산해야 하므로 일부 행 하위 집합을 선택하는 것은 의미가 없습니다</a:t>
            </a:r>
            <a:r>
              <a:rPr lang="en-US" altLang="ko-KR" dirty="0"/>
              <a:t>. </a:t>
            </a:r>
            <a:r>
              <a:rPr lang="ko-KR" altLang="en-US" dirty="0"/>
              <a:t>시간의 존재가 바뀌면 주어진 범주에 대해 예를 들어 전날</a:t>
            </a:r>
            <a:r>
              <a:rPr lang="en-US" altLang="ko-KR" dirty="0"/>
              <a:t>, </a:t>
            </a:r>
            <a:r>
              <a:rPr lang="ko-KR" altLang="en-US" dirty="0"/>
              <a:t>전날</a:t>
            </a:r>
            <a:r>
              <a:rPr lang="en-US" altLang="ko-KR" dirty="0"/>
              <a:t>, </a:t>
            </a:r>
            <a:r>
              <a:rPr lang="ko-KR" altLang="en-US" dirty="0"/>
              <a:t>전주 등의 평균을 계산할 수 있습니다</a:t>
            </a:r>
            <a:r>
              <a:rPr lang="en-US" altLang="ko-KR" dirty="0"/>
              <a:t>.</a:t>
            </a:r>
          </a:p>
          <a:p>
            <a:r>
              <a:rPr lang="ko-KR" altLang="en-US" dirty="0"/>
              <a:t>예를 고려하십시오</a:t>
            </a:r>
            <a:r>
              <a:rPr lang="en-US" altLang="ko-KR" dirty="0"/>
              <a:t>. </a:t>
            </a:r>
            <a:r>
              <a:rPr lang="ko-KR" altLang="en-US" dirty="0"/>
              <a:t>사용자가 돈을 쓰는 카테고리를 예측해야 합니다</a:t>
            </a:r>
            <a:r>
              <a:rPr lang="en-US" altLang="ko-KR" dirty="0"/>
              <a:t>. </a:t>
            </a:r>
            <a:r>
              <a:rPr lang="ko-KR" altLang="en-US" dirty="0"/>
              <a:t>이 장난감 예제에서는 </a:t>
            </a:r>
            <a:r>
              <a:rPr lang="en-US" altLang="ko-KR" dirty="0"/>
              <a:t>2 </a:t>
            </a:r>
            <a:r>
              <a:rPr lang="ko-KR" altLang="en-US" dirty="0"/>
              <a:t>일</a:t>
            </a:r>
            <a:r>
              <a:rPr lang="en-US" altLang="ko-KR" dirty="0"/>
              <a:t>, 2 </a:t>
            </a:r>
            <a:r>
              <a:rPr lang="ko-KR" altLang="en-US" dirty="0"/>
              <a:t>명의 사용자 및 </a:t>
            </a:r>
            <a:r>
              <a:rPr lang="en-US" altLang="ko-KR" dirty="0"/>
              <a:t>3 </a:t>
            </a:r>
            <a:r>
              <a:rPr lang="ko-KR" altLang="en-US" dirty="0"/>
              <a:t>개의 지출 범주가 있습니다</a:t>
            </a:r>
            <a:r>
              <a:rPr lang="en-US" altLang="ko-KR" dirty="0"/>
              <a:t>. </a:t>
            </a:r>
            <a:r>
              <a:rPr lang="ko-KR" altLang="en-US" dirty="0"/>
              <a:t>좋은 기능 중 일부는 전날 사용자가 소비 한 총 금액과 해당 범주의 모든 사용자가 지출 한 평균 금액입니다</a:t>
            </a:r>
            <a:r>
              <a:rPr lang="en-US" altLang="ko-KR" dirty="0"/>
              <a:t>. </a:t>
            </a:r>
            <a:r>
              <a:rPr lang="ko-KR" altLang="en-US" dirty="0"/>
              <a:t>따라서 </a:t>
            </a:r>
            <a:r>
              <a:rPr lang="en-US" altLang="ko-KR" dirty="0"/>
              <a:t>1 </a:t>
            </a:r>
            <a:r>
              <a:rPr lang="ko-KR" altLang="en-US" dirty="0"/>
              <a:t>일째에 사용자 </a:t>
            </a:r>
            <a:r>
              <a:rPr lang="en-US" altLang="ko-KR" dirty="0"/>
              <a:t>(101)</a:t>
            </a:r>
            <a:r>
              <a:rPr lang="ko-KR" altLang="en-US" dirty="0"/>
              <a:t>는 </a:t>
            </a:r>
            <a:r>
              <a:rPr lang="en-US" altLang="ko-KR" dirty="0"/>
              <a:t>6 </a:t>
            </a:r>
            <a:r>
              <a:rPr lang="ko-KR" altLang="en-US" dirty="0"/>
              <a:t>달러</a:t>
            </a:r>
            <a:r>
              <a:rPr lang="en-US" altLang="ko-KR" dirty="0"/>
              <a:t>, </a:t>
            </a:r>
            <a:r>
              <a:rPr lang="ko-KR" altLang="en-US" dirty="0"/>
              <a:t>사용자 </a:t>
            </a:r>
            <a:r>
              <a:rPr lang="en-US" altLang="ko-KR" dirty="0"/>
              <a:t>(102)</a:t>
            </a:r>
            <a:r>
              <a:rPr lang="ko-KR" altLang="en-US" dirty="0"/>
              <a:t>는 </a:t>
            </a:r>
            <a:r>
              <a:rPr lang="en-US" altLang="ko-KR" dirty="0"/>
              <a:t>3 </a:t>
            </a:r>
            <a:r>
              <a:rPr lang="ko-KR" altLang="en-US" dirty="0"/>
              <a:t>달러를 소비했습니다</a:t>
            </a:r>
            <a:r>
              <a:rPr lang="en-US" altLang="ko-KR" dirty="0"/>
              <a:t>. </a:t>
            </a:r>
            <a:r>
              <a:rPr lang="ko-KR" altLang="en-US" dirty="0"/>
              <a:t>따라서 </a:t>
            </a:r>
            <a:r>
              <a:rPr lang="en-US" altLang="ko-KR" dirty="0"/>
              <a:t>2 </a:t>
            </a:r>
            <a:r>
              <a:rPr lang="ko-KR" altLang="en-US" dirty="0"/>
              <a:t>일째의 기능 값으로 해당 숫자를 채 웁니다</a:t>
            </a:r>
            <a:r>
              <a:rPr lang="en-US" altLang="ko-KR" dirty="0"/>
              <a:t>. </a:t>
            </a:r>
            <a:r>
              <a:rPr lang="ko-KR" altLang="en-US" dirty="0"/>
              <a:t>마찬가지로 카테고리 당 평균 금액으로</a:t>
            </a:r>
            <a:r>
              <a:rPr lang="en-US" altLang="ko-KR" dirty="0"/>
              <a:t>. </a:t>
            </a:r>
            <a:r>
              <a:rPr lang="ko-KR" altLang="en-US" dirty="0"/>
              <a:t>데이터가 많을수록 더 복잡한 기능을 만들 수 있습니다</a:t>
            </a:r>
            <a:r>
              <a:rPr lang="en-US" altLang="ko-KR" dirty="0"/>
              <a:t>.</a:t>
            </a:r>
            <a:endParaRPr dirty="0"/>
          </a:p>
        </p:txBody>
      </p:sp>
    </p:spTree>
    <p:extLst>
      <p:ext uri="{BB962C8B-B14F-4D97-AF65-F5344CB8AC3E}">
        <p14:creationId xmlns:p14="http://schemas.microsoft.com/office/powerpoint/2010/main" val="302527603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Shape 85"/>
          <p:cNvSpPr>
            <a:spLocks noGrp="1" noRot="1" noChangeAspect="1"/>
          </p:cNvSpPr>
          <p:nvPr>
            <p:ph type="sldImg"/>
          </p:nvPr>
        </p:nvSpPr>
        <p:spPr>
          <a:prstGeom prst="rect">
            <a:avLst/>
          </a:prstGeom>
        </p:spPr>
        <p:txBody>
          <a:bodyPr/>
          <a:lstStyle/>
          <a:p>
            <a:endParaRPr/>
          </a:p>
        </p:txBody>
      </p:sp>
      <p:sp>
        <p:nvSpPr>
          <p:cNvPr id="86" name="Shape 86"/>
          <p:cNvSpPr>
            <a:spLocks noGrp="1"/>
          </p:cNvSpPr>
          <p:nvPr>
            <p:ph type="body" sz="quarter" idx="1"/>
          </p:nvPr>
        </p:nvSpPr>
        <p:spPr>
          <a:prstGeom prst="rect">
            <a:avLst/>
          </a:prstGeom>
        </p:spPr>
        <p:txBody>
          <a:bodyPr/>
          <a:lstStyle/>
          <a:p>
            <a:r>
              <a:rPr dirty="0"/>
              <a:t>In practice, it is often beneficial to mean encode numeric features and some combination of features. To encode a numeric feature we only need to bin it and then treat as categorical. </a:t>
            </a:r>
          </a:p>
          <a:p>
            <a:r>
              <a:rPr dirty="0"/>
              <a:t>Now, we need to answer two questions: how to bin numeric features and how to select useful combinations of features? Well, we can find it out from fitted model, by analyzing tree structure.</a:t>
            </a:r>
          </a:p>
          <a:p>
            <a:r>
              <a:rPr dirty="0"/>
              <a:t>So at first, we fit, for example, </a:t>
            </a:r>
            <a:r>
              <a:rPr dirty="0" err="1"/>
              <a:t>xgboost</a:t>
            </a:r>
            <a:r>
              <a:rPr dirty="0"/>
              <a:t> model on raw features, without any encodings. </a:t>
            </a:r>
          </a:p>
          <a:p>
            <a:r>
              <a:rPr dirty="0"/>
              <a:t>Lets start with numeric features. If numeric feature has a lot of split points, it means that it has some complicated dependency with target and it’s worth trying to mean encode it. Furthermore, these exact split points may be used to bin the feature! So by analyzing model structure we both identified suspicious numeric features and found a good way to bin them.</a:t>
            </a:r>
          </a:p>
          <a:p>
            <a:r>
              <a:rPr dirty="0"/>
              <a:t>It’s going to be a little harder with selecting interactions, but nothing extraordinary. First, lets define how to extract 2-way interaction from decision tree. The process will be similar for 3-way, 4-way, arbitrary-way interactions. So, two features interact in a tree if they are in two neighboring nodes. </a:t>
            </a:r>
          </a:p>
          <a:p>
            <a:r>
              <a:rPr dirty="0"/>
              <a:t>With that in mind, we can iterate through all the trees in a model and calculate how many times each feature interaction appeared. The most frequent interactions are probably worthy of mean encoding. For example, if we found that feature1 and feature2 pair is most frequent, then we can concatenate those features values in our data and mean encode resulting interaction.</a:t>
            </a:r>
          </a:p>
          <a:p>
            <a:r>
              <a:rPr dirty="0"/>
              <a:t>Now, let me illustrate how important interaction encoding may be. </a:t>
            </a:r>
            <a:endParaRPr lang="en-US" altLang="ko-KR" dirty="0"/>
          </a:p>
          <a:p>
            <a:endParaRPr lang="en-US" altLang="ko-KR" dirty="0"/>
          </a:p>
          <a:p>
            <a:r>
              <a:rPr lang="ko-KR" altLang="en-US" dirty="0"/>
              <a:t>실제로</a:t>
            </a:r>
            <a:r>
              <a:rPr lang="en-US" altLang="ko-KR" dirty="0"/>
              <a:t>, </a:t>
            </a:r>
            <a:r>
              <a:rPr lang="ko-KR" altLang="en-US" dirty="0"/>
              <a:t>숫자 특징과 특징의 일부 조합을 인코딩하는 것이 종종 유리합니다</a:t>
            </a:r>
            <a:r>
              <a:rPr lang="en-US" altLang="ko-KR" dirty="0"/>
              <a:t>. </a:t>
            </a:r>
            <a:r>
              <a:rPr lang="ko-KR" altLang="en-US" dirty="0"/>
              <a:t>숫자 피처를 인코딩하려면 피처를 구간으로 나눈 다음 범주로 취급하면 됩니다</a:t>
            </a:r>
            <a:r>
              <a:rPr lang="en-US" altLang="ko-KR" dirty="0"/>
              <a:t>.</a:t>
            </a:r>
          </a:p>
          <a:p>
            <a:r>
              <a:rPr lang="ko-KR" altLang="en-US" dirty="0"/>
              <a:t>이제 숫자 기능을 </a:t>
            </a:r>
            <a:r>
              <a:rPr lang="ko-KR" altLang="en-US" dirty="0" err="1"/>
              <a:t>구간화하는</a:t>
            </a:r>
            <a:r>
              <a:rPr lang="ko-KR" altLang="en-US" dirty="0"/>
              <a:t> 방법과 유용한 기능 조합을 선택하는 방법에 대한 두 가지 질문에 답해야 합니다</a:t>
            </a:r>
            <a:r>
              <a:rPr lang="en-US" altLang="ko-KR" dirty="0"/>
              <a:t>. </a:t>
            </a:r>
            <a:r>
              <a:rPr lang="ko-KR" altLang="en-US" dirty="0"/>
              <a:t>자</a:t>
            </a:r>
            <a:r>
              <a:rPr lang="en-US" altLang="ko-KR" dirty="0"/>
              <a:t>, </a:t>
            </a:r>
            <a:r>
              <a:rPr lang="ko-KR" altLang="en-US" dirty="0"/>
              <a:t>우리는 트리 구조를 분석하여 피팅 된 모델에서 찾을 수 있습니다</a:t>
            </a:r>
            <a:r>
              <a:rPr lang="en-US" altLang="ko-KR" dirty="0"/>
              <a:t>.</a:t>
            </a:r>
          </a:p>
          <a:p>
            <a:r>
              <a:rPr lang="ko-KR" altLang="en-US" dirty="0"/>
              <a:t>따라서 처음에는 </a:t>
            </a:r>
            <a:r>
              <a:rPr lang="ko-KR" altLang="en-US" dirty="0" err="1"/>
              <a:t>인코딩없이</a:t>
            </a:r>
            <a:r>
              <a:rPr lang="ko-KR" altLang="en-US" dirty="0"/>
              <a:t> </a:t>
            </a:r>
            <a:r>
              <a:rPr lang="en" dirty="0" err="1"/>
              <a:t>xgboost</a:t>
            </a:r>
            <a:r>
              <a:rPr lang="en" dirty="0"/>
              <a:t> </a:t>
            </a:r>
            <a:r>
              <a:rPr lang="ko-KR" altLang="en-US" dirty="0"/>
              <a:t>모델을 원시 피처에 맞 </a:t>
            </a:r>
            <a:r>
              <a:rPr lang="ko-KR" altLang="en-US" dirty="0" err="1"/>
              <a:t>춥니</a:t>
            </a:r>
            <a:r>
              <a:rPr lang="ko-KR" altLang="en-US" dirty="0"/>
              <a:t> 다</a:t>
            </a:r>
            <a:r>
              <a:rPr lang="en-US" altLang="ko-KR" dirty="0"/>
              <a:t>.</a:t>
            </a:r>
          </a:p>
          <a:p>
            <a:r>
              <a:rPr lang="ko-KR" altLang="en-US" dirty="0"/>
              <a:t>숫자 기능으로 시작할 수 있습니다</a:t>
            </a:r>
            <a:r>
              <a:rPr lang="en-US" altLang="ko-KR" dirty="0"/>
              <a:t>. </a:t>
            </a:r>
            <a:r>
              <a:rPr lang="ko-KR" altLang="en-US" dirty="0"/>
              <a:t>숫자 피처에 분할 점이 많으면 대상과의 복잡한 종속성이 있으므로 </a:t>
            </a:r>
            <a:r>
              <a:rPr lang="ko-KR" altLang="en-US" dirty="0" err="1"/>
              <a:t>인코딩을</a:t>
            </a:r>
            <a:r>
              <a:rPr lang="ko-KR" altLang="en-US" dirty="0"/>
              <a:t> 시도하는 것이 좋습니다</a:t>
            </a:r>
            <a:r>
              <a:rPr lang="en-US" altLang="ko-KR" dirty="0"/>
              <a:t>. </a:t>
            </a:r>
            <a:r>
              <a:rPr lang="ko-KR" altLang="en-US" dirty="0"/>
              <a:t>또한이 정확한 분리 점을 사용하여 피처를 구간화 할 수 있습니다</a:t>
            </a:r>
            <a:r>
              <a:rPr lang="en-US" altLang="ko-KR" dirty="0"/>
              <a:t>! </a:t>
            </a:r>
            <a:r>
              <a:rPr lang="ko-KR" altLang="en-US" dirty="0"/>
              <a:t>따라서 모델 구조를 분석하여 의심스러운 숫자 기능을 식별하고 이를 </a:t>
            </a:r>
            <a:r>
              <a:rPr lang="ko-KR" altLang="en-US" dirty="0" err="1"/>
              <a:t>구간화하는</a:t>
            </a:r>
            <a:r>
              <a:rPr lang="ko-KR" altLang="en-US" dirty="0"/>
              <a:t> 좋은 방법을 찾았습니다</a:t>
            </a:r>
            <a:r>
              <a:rPr lang="en-US" altLang="ko-KR" dirty="0"/>
              <a:t>.</a:t>
            </a:r>
          </a:p>
          <a:p>
            <a:r>
              <a:rPr lang="ko-KR" altLang="en-US" dirty="0"/>
              <a:t>상호 작용을 선택하기가 조금 더 어려워 지지만 특별한 것은 없습니다</a:t>
            </a:r>
            <a:r>
              <a:rPr lang="en-US" altLang="ko-KR" dirty="0"/>
              <a:t>. </a:t>
            </a:r>
            <a:r>
              <a:rPr lang="ko-KR" altLang="en-US" dirty="0"/>
              <a:t>먼저 의사 결정 트리에서 양방향 상호 작용을 추출하는 방법을 정의하십시오</a:t>
            </a:r>
            <a:r>
              <a:rPr lang="en-US" altLang="ko-KR" dirty="0"/>
              <a:t>. </a:t>
            </a:r>
            <a:r>
              <a:rPr lang="ko-KR" altLang="en-US" dirty="0"/>
              <a:t>이 과정은 </a:t>
            </a:r>
            <a:r>
              <a:rPr lang="en-US" altLang="ko-KR" dirty="0"/>
              <a:t>3 </a:t>
            </a:r>
            <a:r>
              <a:rPr lang="ko-KR" altLang="en-US" dirty="0"/>
              <a:t>방향</a:t>
            </a:r>
            <a:r>
              <a:rPr lang="en-US" altLang="ko-KR" dirty="0"/>
              <a:t>, 4 </a:t>
            </a:r>
            <a:r>
              <a:rPr lang="ko-KR" altLang="en-US" dirty="0"/>
              <a:t>방향</a:t>
            </a:r>
            <a:r>
              <a:rPr lang="en-US" altLang="ko-KR" dirty="0"/>
              <a:t>, </a:t>
            </a:r>
            <a:r>
              <a:rPr lang="ko-KR" altLang="en-US" dirty="0"/>
              <a:t>임의 방향 상호 작용에 대해 유사합니다</a:t>
            </a:r>
            <a:r>
              <a:rPr lang="en-US" altLang="ko-KR" dirty="0"/>
              <a:t>. </a:t>
            </a:r>
            <a:r>
              <a:rPr lang="ko-KR" altLang="en-US" dirty="0"/>
              <a:t>따라서 두 개의 피처가 두 개의 인접한 노드에 있으면 트리에서 상호 작용합니다</a:t>
            </a:r>
            <a:r>
              <a:rPr lang="en-US" altLang="ko-KR" dirty="0"/>
              <a:t>.</a:t>
            </a:r>
          </a:p>
          <a:p>
            <a:r>
              <a:rPr lang="ko-KR" altLang="en-US" dirty="0"/>
              <a:t>이를 염두에 두고 모델의 모든 트리를 반복하고 각 피처 상호 작용이 몇 번이나 나타나는지 계산할 수 있습니다</a:t>
            </a:r>
            <a:r>
              <a:rPr lang="en-US" altLang="ko-KR" dirty="0"/>
              <a:t>. </a:t>
            </a:r>
            <a:r>
              <a:rPr lang="ko-KR" altLang="en-US" dirty="0"/>
              <a:t>가장 빈번한 상호 작용은 아마도 평균 </a:t>
            </a:r>
            <a:r>
              <a:rPr lang="ko-KR" altLang="en-US" dirty="0" err="1"/>
              <a:t>인코딩에</a:t>
            </a:r>
            <a:r>
              <a:rPr lang="ko-KR" altLang="en-US" dirty="0"/>
              <a:t> 적합합니다</a:t>
            </a:r>
            <a:r>
              <a:rPr lang="en-US" altLang="ko-KR" dirty="0"/>
              <a:t>. </a:t>
            </a:r>
            <a:r>
              <a:rPr lang="ko-KR" altLang="en-US" dirty="0"/>
              <a:t>예를 들어</a:t>
            </a:r>
            <a:r>
              <a:rPr lang="en-US" altLang="ko-KR" dirty="0"/>
              <a:t>, </a:t>
            </a:r>
            <a:r>
              <a:rPr lang="en" dirty="0"/>
              <a:t>feature1</a:t>
            </a:r>
            <a:r>
              <a:rPr lang="ko-KR" altLang="en-US" dirty="0"/>
              <a:t>과 </a:t>
            </a:r>
            <a:r>
              <a:rPr lang="en" dirty="0"/>
              <a:t>feature2 </a:t>
            </a:r>
            <a:r>
              <a:rPr lang="ko-KR" altLang="en-US" dirty="0"/>
              <a:t>쌍이 가장 빈번하다는 것을 발견하면 데이터에서 해당 기능 값을 연결하고 결과 상호 작용을 </a:t>
            </a:r>
            <a:r>
              <a:rPr lang="ko-KR" altLang="en-US" dirty="0" err="1"/>
              <a:t>인코딩</a:t>
            </a:r>
            <a:r>
              <a:rPr lang="ko-KR" altLang="en-US" dirty="0"/>
              <a:t> 할 수 있습니다</a:t>
            </a:r>
            <a:r>
              <a:rPr lang="en-US" altLang="ko-KR" dirty="0"/>
              <a:t>.</a:t>
            </a:r>
          </a:p>
          <a:p>
            <a:r>
              <a:rPr lang="ko-KR" altLang="en-US" dirty="0"/>
              <a:t>이제 상호 작용 </a:t>
            </a:r>
            <a:r>
              <a:rPr lang="ko-KR" altLang="en-US" dirty="0" err="1"/>
              <a:t>인코딩이</a:t>
            </a:r>
            <a:r>
              <a:rPr lang="ko-KR" altLang="en-US" dirty="0"/>
              <a:t> 얼마나 중요한지 설명하겠습니다</a:t>
            </a:r>
            <a:r>
              <a:rPr lang="en-US" altLang="ko-KR" dirty="0"/>
              <a:t>.</a:t>
            </a:r>
            <a:endParaRPr dirty="0"/>
          </a:p>
        </p:txBody>
      </p:sp>
    </p:spTree>
    <p:extLst>
      <p:ext uri="{BB962C8B-B14F-4D97-AF65-F5344CB8AC3E}">
        <p14:creationId xmlns:p14="http://schemas.microsoft.com/office/powerpoint/2010/main" val="342307726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 name="Shape 92"/>
          <p:cNvSpPr>
            <a:spLocks noGrp="1" noRot="1" noChangeAspect="1"/>
          </p:cNvSpPr>
          <p:nvPr>
            <p:ph type="sldImg"/>
          </p:nvPr>
        </p:nvSpPr>
        <p:spPr>
          <a:prstGeom prst="rect">
            <a:avLst/>
          </a:prstGeom>
        </p:spPr>
        <p:txBody>
          <a:bodyPr/>
          <a:lstStyle/>
          <a:p>
            <a:endParaRPr/>
          </a:p>
        </p:txBody>
      </p:sp>
      <p:sp>
        <p:nvSpPr>
          <p:cNvPr id="93" name="Shape 93"/>
          <p:cNvSpPr>
            <a:spLocks noGrp="1"/>
          </p:cNvSpPr>
          <p:nvPr>
            <p:ph type="body" sz="quarter" idx="1"/>
          </p:nvPr>
        </p:nvSpPr>
        <p:spPr>
          <a:prstGeom prst="rect">
            <a:avLst/>
          </a:prstGeom>
        </p:spPr>
        <p:txBody>
          <a:bodyPr/>
          <a:lstStyle/>
          <a:p>
            <a:r>
              <a:rPr dirty="0"/>
              <a:t>Amazon employee access challenge competition has a very specific dataset. There are only 9 categorical features. If we blindly fit, say, </a:t>
            </a:r>
            <a:r>
              <a:rPr dirty="0" err="1"/>
              <a:t>LighGtBM</a:t>
            </a:r>
            <a:r>
              <a:rPr dirty="0"/>
              <a:t> model on raw features than, no matter how good we tune the parameters, we will score in 0.87 </a:t>
            </a:r>
            <a:r>
              <a:rPr dirty="0" err="1"/>
              <a:t>auc</a:t>
            </a:r>
            <a:r>
              <a:rPr dirty="0"/>
              <a:t> range, which will place ~700 on the leaderboard. Furthermore, even if we mean encode all the variables, we won’t have any progress.</a:t>
            </a:r>
          </a:p>
          <a:p>
            <a:r>
              <a:rPr dirty="0"/>
              <a:t>But, if we fit cat boost model, which internally mean encodes some feature interactions, we will immediately score in 0.915 range, which will place on 20th position! The difference in both absolute </a:t>
            </a:r>
            <a:r>
              <a:rPr dirty="0" err="1"/>
              <a:t>auc</a:t>
            </a:r>
            <a:r>
              <a:rPr dirty="0"/>
              <a:t> values and relative leaderboard positions is tremendous! </a:t>
            </a:r>
          </a:p>
          <a:p>
            <a:r>
              <a:rPr dirty="0"/>
              <a:t>Also note that cat boost is no silver bullet, in order to get even higher on the leaderboard, we’d still need to manually add more mean encoded interactions.</a:t>
            </a:r>
          </a:p>
          <a:p>
            <a:r>
              <a:rPr dirty="0"/>
              <a:t>In general, if you participate in a competition with a lot of categorical variables, it’s always worth trying to work with interactions and mean encodings.</a:t>
            </a:r>
            <a:endParaRPr lang="en-US" altLang="ko-KR" dirty="0"/>
          </a:p>
          <a:p>
            <a:endParaRPr lang="en-US" altLang="ko-KR" dirty="0"/>
          </a:p>
          <a:p>
            <a:r>
              <a:rPr lang="en" dirty="0"/>
              <a:t>Amazon </a:t>
            </a:r>
            <a:r>
              <a:rPr lang="ko-KR" altLang="en-US" dirty="0"/>
              <a:t>직원 액세스 </a:t>
            </a:r>
            <a:r>
              <a:rPr lang="ko-KR" altLang="en-US" dirty="0" err="1"/>
              <a:t>챌린지</a:t>
            </a:r>
            <a:r>
              <a:rPr lang="ko-KR" altLang="en-US" dirty="0"/>
              <a:t> 경쟁에는 매우 구체적인 데이터 세트가 있습니다</a:t>
            </a:r>
            <a:r>
              <a:rPr lang="en-US" altLang="ko-KR" dirty="0"/>
              <a:t>. </a:t>
            </a:r>
            <a:r>
              <a:rPr lang="ko-KR" altLang="en-US" dirty="0"/>
              <a:t>범주 형 기능은 </a:t>
            </a:r>
            <a:r>
              <a:rPr lang="en-US" altLang="ko-KR" dirty="0"/>
              <a:t>9 </a:t>
            </a:r>
            <a:r>
              <a:rPr lang="ko-KR" altLang="en-US" dirty="0" err="1"/>
              <a:t>개뿐입니다</a:t>
            </a:r>
            <a:r>
              <a:rPr lang="en-US" altLang="ko-KR" dirty="0"/>
              <a:t>. </a:t>
            </a:r>
            <a:r>
              <a:rPr lang="ko-KR" altLang="en-US" dirty="0"/>
              <a:t>예를 들어 </a:t>
            </a:r>
            <a:r>
              <a:rPr lang="en" dirty="0" err="1"/>
              <a:t>LighGtBM</a:t>
            </a:r>
            <a:r>
              <a:rPr lang="en" dirty="0"/>
              <a:t> </a:t>
            </a:r>
            <a:r>
              <a:rPr lang="ko-KR" altLang="en-US" dirty="0"/>
              <a:t>모델을 원시 기능에 맹목적으로 맞추는 것보다 매개 변수를 얼마나 잘 조정하더라도 </a:t>
            </a:r>
            <a:r>
              <a:rPr lang="en-US" altLang="ko-KR" dirty="0"/>
              <a:t>0.87 </a:t>
            </a:r>
            <a:r>
              <a:rPr lang="en" dirty="0" err="1"/>
              <a:t>auc</a:t>
            </a:r>
            <a:r>
              <a:rPr lang="en" dirty="0"/>
              <a:t> </a:t>
            </a:r>
            <a:r>
              <a:rPr lang="ko-KR" altLang="en-US" dirty="0"/>
              <a:t>범위에서 점수가 매겨지며 리더 보드에 </a:t>
            </a:r>
            <a:r>
              <a:rPr lang="en-US" altLang="ko-KR" dirty="0"/>
              <a:t>~ 700</a:t>
            </a:r>
            <a:r>
              <a:rPr lang="ko-KR" altLang="en-US" dirty="0"/>
              <a:t>이 됩니다</a:t>
            </a:r>
            <a:r>
              <a:rPr lang="en-US" altLang="ko-KR" dirty="0"/>
              <a:t>. </a:t>
            </a:r>
            <a:r>
              <a:rPr lang="ko-KR" altLang="en-US" dirty="0"/>
              <a:t>또한 모든 변수를 인코딩 해야 하더라도 아무런 진전이 없습니다</a:t>
            </a:r>
            <a:r>
              <a:rPr lang="en-US" altLang="ko-KR" dirty="0"/>
              <a:t>.</a:t>
            </a:r>
          </a:p>
          <a:p>
            <a:r>
              <a:rPr lang="ko-KR" altLang="en-US" dirty="0"/>
              <a:t>그러나 내부적으로 일부 기능 상호 작용을 인코딩하는 </a:t>
            </a:r>
            <a:r>
              <a:rPr lang="en-US" altLang="ko-KR" dirty="0" err="1"/>
              <a:t>catboost</a:t>
            </a:r>
            <a:r>
              <a:rPr lang="ko-KR" altLang="en-US" dirty="0"/>
              <a:t> 모델에 적합하면 즉시 </a:t>
            </a:r>
            <a:r>
              <a:rPr lang="en-US" altLang="ko-KR" dirty="0"/>
              <a:t>0.915 </a:t>
            </a:r>
            <a:r>
              <a:rPr lang="ko-KR" altLang="en-US" dirty="0"/>
              <a:t>범위에서 점수를 매기고 </a:t>
            </a:r>
            <a:r>
              <a:rPr lang="en-US" altLang="ko-KR" dirty="0"/>
              <a:t>20 </a:t>
            </a:r>
            <a:r>
              <a:rPr lang="ko-KR" altLang="en-US" dirty="0"/>
              <a:t>위를 차지합니다</a:t>
            </a:r>
            <a:r>
              <a:rPr lang="en-US" altLang="ko-KR" dirty="0"/>
              <a:t>! </a:t>
            </a:r>
            <a:r>
              <a:rPr lang="ko-KR" altLang="en-US" dirty="0"/>
              <a:t>절대 </a:t>
            </a:r>
            <a:r>
              <a:rPr lang="en" dirty="0" err="1"/>
              <a:t>auc</a:t>
            </a:r>
            <a:r>
              <a:rPr lang="en" dirty="0"/>
              <a:t> </a:t>
            </a:r>
            <a:r>
              <a:rPr lang="ko-KR" altLang="en-US" dirty="0"/>
              <a:t>값과 상대 리더 보드 위치의 차이는 엄청납니다</a:t>
            </a:r>
            <a:r>
              <a:rPr lang="en-US" altLang="ko-KR" dirty="0"/>
              <a:t>!</a:t>
            </a:r>
          </a:p>
          <a:p>
            <a:r>
              <a:rPr lang="ko-KR" altLang="en-US" dirty="0"/>
              <a:t>또한 </a:t>
            </a:r>
            <a:r>
              <a:rPr lang="en-US" altLang="ko-KR" dirty="0" err="1"/>
              <a:t>catboost</a:t>
            </a:r>
            <a:r>
              <a:rPr lang="ko-KR" altLang="en-US" dirty="0"/>
              <a:t>는 은색 총알이 아닙니다</a:t>
            </a:r>
            <a:r>
              <a:rPr lang="en-US" altLang="ko-KR" dirty="0"/>
              <a:t>. </a:t>
            </a:r>
            <a:r>
              <a:rPr lang="ko-KR" altLang="en-US" dirty="0"/>
              <a:t>순위표에서 더 높아지려면 평균 </a:t>
            </a:r>
            <a:r>
              <a:rPr lang="ko-KR" altLang="en-US" dirty="0" err="1"/>
              <a:t>인코딩</a:t>
            </a:r>
            <a:r>
              <a:rPr lang="ko-KR" altLang="en-US" dirty="0"/>
              <a:t> 된 상호 작용을 수동으로 </a:t>
            </a:r>
            <a:r>
              <a:rPr lang="ko-KR" altLang="en-US" dirty="0" err="1"/>
              <a:t>추가해야합니다</a:t>
            </a:r>
            <a:r>
              <a:rPr lang="en-US" altLang="ko-KR" dirty="0"/>
              <a:t>.</a:t>
            </a:r>
          </a:p>
          <a:p>
            <a:r>
              <a:rPr lang="ko-KR" altLang="en-US" dirty="0"/>
              <a:t>일반적으로 범주 형 변수가 많은 경쟁에 참여하는 경우 항상 상호 작용 및 평균 </a:t>
            </a:r>
            <a:r>
              <a:rPr lang="ko-KR" altLang="en-US" dirty="0" err="1"/>
              <a:t>인코딩으로</a:t>
            </a:r>
            <a:r>
              <a:rPr lang="ko-KR" altLang="en-US" dirty="0"/>
              <a:t> 작업하는 것이 좋습니다</a:t>
            </a:r>
            <a:r>
              <a:rPr lang="en-US" altLang="ko-KR" dirty="0"/>
              <a:t>.</a:t>
            </a:r>
            <a:endParaRPr dirty="0"/>
          </a:p>
        </p:txBody>
      </p:sp>
    </p:spTree>
    <p:extLst>
      <p:ext uri="{BB962C8B-B14F-4D97-AF65-F5344CB8AC3E}">
        <p14:creationId xmlns:p14="http://schemas.microsoft.com/office/powerpoint/2010/main" val="56394024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 name="Shape 115"/>
          <p:cNvSpPr>
            <a:spLocks noGrp="1" noRot="1" noChangeAspect="1"/>
          </p:cNvSpPr>
          <p:nvPr>
            <p:ph type="sldImg"/>
          </p:nvPr>
        </p:nvSpPr>
        <p:spPr>
          <a:prstGeom prst="rect">
            <a:avLst/>
          </a:prstGeom>
        </p:spPr>
        <p:txBody>
          <a:bodyPr/>
          <a:lstStyle/>
          <a:p>
            <a:endParaRPr/>
          </a:p>
        </p:txBody>
      </p:sp>
      <p:sp>
        <p:nvSpPr>
          <p:cNvPr id="116" name="Shape 116"/>
          <p:cNvSpPr>
            <a:spLocks noGrp="1"/>
          </p:cNvSpPr>
          <p:nvPr>
            <p:ph type="body" sz="quarter" idx="1"/>
          </p:nvPr>
        </p:nvSpPr>
        <p:spPr>
          <a:prstGeom prst="rect">
            <a:avLst/>
          </a:prstGeom>
        </p:spPr>
        <p:txBody>
          <a:bodyPr/>
          <a:lstStyle/>
          <a:p>
            <a:r>
              <a:rPr dirty="0"/>
              <a:t>I also want to remind you about correct validation process. During all local experiments, you should at first split the data in </a:t>
            </a:r>
            <a:r>
              <a:rPr dirty="0" err="1"/>
              <a:t>X_tr</a:t>
            </a:r>
            <a:r>
              <a:rPr dirty="0"/>
              <a:t> and </a:t>
            </a:r>
            <a:r>
              <a:rPr dirty="0" err="1"/>
              <a:t>X_val</a:t>
            </a:r>
            <a:r>
              <a:rPr dirty="0"/>
              <a:t> parts. Estimate encodings on </a:t>
            </a:r>
            <a:r>
              <a:rPr dirty="0" err="1"/>
              <a:t>X_tr</a:t>
            </a:r>
            <a:r>
              <a:rPr dirty="0"/>
              <a:t>, map them to </a:t>
            </a:r>
            <a:r>
              <a:rPr dirty="0" err="1"/>
              <a:t>X_tr</a:t>
            </a:r>
            <a:r>
              <a:rPr dirty="0"/>
              <a:t> and </a:t>
            </a:r>
            <a:r>
              <a:rPr dirty="0" err="1"/>
              <a:t>X_val</a:t>
            </a:r>
            <a:r>
              <a:rPr dirty="0"/>
              <a:t>. Then regularize them on </a:t>
            </a:r>
            <a:r>
              <a:rPr dirty="0" err="1"/>
              <a:t>X_tr</a:t>
            </a:r>
            <a:r>
              <a:rPr dirty="0"/>
              <a:t> and only after that validate your model on </a:t>
            </a:r>
            <a:r>
              <a:rPr dirty="0" err="1"/>
              <a:t>X_tr</a:t>
            </a:r>
            <a:r>
              <a:rPr dirty="0"/>
              <a:t>/ </a:t>
            </a:r>
            <a:r>
              <a:rPr dirty="0" err="1"/>
              <a:t>X_val</a:t>
            </a:r>
            <a:r>
              <a:rPr dirty="0"/>
              <a:t> split. Don’t even think about estimating encodings before splitting the data!</a:t>
            </a:r>
          </a:p>
          <a:p>
            <a:r>
              <a:rPr dirty="0"/>
              <a:t>At submission stage, you can estimate encodings on whole Train data, map them to Train and Test. Then apply regularization on Train data and finally fit a model. Note that you should have already decided on regularization method and </a:t>
            </a:r>
            <a:r>
              <a:rPr dirty="0" err="1"/>
              <a:t>it;s</a:t>
            </a:r>
            <a:r>
              <a:rPr dirty="0"/>
              <a:t> strength in local experiments!</a:t>
            </a:r>
            <a:endParaRPr lang="en-US" altLang="ko-KR" dirty="0"/>
          </a:p>
          <a:p>
            <a:endParaRPr lang="en-US" altLang="ko-KR" dirty="0"/>
          </a:p>
          <a:p>
            <a:r>
              <a:rPr lang="ko-KR" altLang="en-US" dirty="0"/>
              <a:t>또한 올바른 유효성 검사 프로세스에 대해 알려 드리고자 합니다</a:t>
            </a:r>
            <a:r>
              <a:rPr lang="en-US" altLang="ko-KR" dirty="0"/>
              <a:t>. </a:t>
            </a:r>
            <a:r>
              <a:rPr lang="ko-KR" altLang="en-US" dirty="0"/>
              <a:t>모든 로컬 실험 중에 데이터를 먼저 </a:t>
            </a:r>
            <a:r>
              <a:rPr lang="en" dirty="0" err="1"/>
              <a:t>X_tr</a:t>
            </a:r>
            <a:r>
              <a:rPr lang="en" dirty="0"/>
              <a:t> </a:t>
            </a:r>
            <a:r>
              <a:rPr lang="ko-KR" altLang="en-US" dirty="0"/>
              <a:t>및 </a:t>
            </a:r>
            <a:r>
              <a:rPr lang="en" dirty="0" err="1"/>
              <a:t>X_val</a:t>
            </a:r>
            <a:r>
              <a:rPr lang="en" dirty="0"/>
              <a:t> </a:t>
            </a:r>
            <a:r>
              <a:rPr lang="ko-KR" altLang="en-US" dirty="0"/>
              <a:t>부분으로 분할해야 합니다</a:t>
            </a:r>
            <a:r>
              <a:rPr lang="en-US" altLang="ko-KR" dirty="0"/>
              <a:t>. </a:t>
            </a:r>
            <a:r>
              <a:rPr lang="en" dirty="0" err="1"/>
              <a:t>X_tr</a:t>
            </a:r>
            <a:r>
              <a:rPr lang="ko-KR" altLang="en-US" dirty="0"/>
              <a:t>에서 </a:t>
            </a:r>
            <a:r>
              <a:rPr lang="ko-KR" altLang="en-US" dirty="0" err="1"/>
              <a:t>인코딩을</a:t>
            </a:r>
            <a:r>
              <a:rPr lang="ko-KR" altLang="en-US" dirty="0"/>
              <a:t> 추정하고 </a:t>
            </a:r>
            <a:r>
              <a:rPr lang="en" dirty="0" err="1"/>
              <a:t>X_tr</a:t>
            </a:r>
            <a:r>
              <a:rPr lang="en" dirty="0"/>
              <a:t> </a:t>
            </a:r>
            <a:r>
              <a:rPr lang="ko-KR" altLang="en-US" dirty="0"/>
              <a:t>및 </a:t>
            </a:r>
            <a:r>
              <a:rPr lang="en" dirty="0" err="1"/>
              <a:t>X_val</a:t>
            </a:r>
            <a:r>
              <a:rPr lang="ko-KR" altLang="en-US" dirty="0"/>
              <a:t>에 </a:t>
            </a:r>
            <a:r>
              <a:rPr lang="ko-KR" altLang="en-US" dirty="0" err="1"/>
              <a:t>맵핑하십시오</a:t>
            </a:r>
            <a:r>
              <a:rPr lang="en-US" altLang="ko-KR" dirty="0"/>
              <a:t>. </a:t>
            </a:r>
            <a:r>
              <a:rPr lang="ko-KR" altLang="en-US" dirty="0"/>
              <a:t>그런 다음 </a:t>
            </a:r>
            <a:r>
              <a:rPr lang="en" dirty="0" err="1"/>
              <a:t>X_tr</a:t>
            </a:r>
            <a:r>
              <a:rPr lang="ko-KR" altLang="en-US" dirty="0"/>
              <a:t>에서 </a:t>
            </a:r>
            <a:r>
              <a:rPr lang="ko-KR" altLang="en-US" dirty="0" err="1"/>
              <a:t>정규화하고</a:t>
            </a:r>
            <a:r>
              <a:rPr lang="ko-KR" altLang="en-US" dirty="0"/>
              <a:t> </a:t>
            </a:r>
            <a:r>
              <a:rPr lang="en" dirty="0" err="1"/>
              <a:t>X_tr</a:t>
            </a:r>
            <a:r>
              <a:rPr lang="en" dirty="0"/>
              <a:t> / </a:t>
            </a:r>
            <a:r>
              <a:rPr lang="en" dirty="0" err="1"/>
              <a:t>X_val</a:t>
            </a:r>
            <a:r>
              <a:rPr lang="en" dirty="0"/>
              <a:t> </a:t>
            </a:r>
            <a:r>
              <a:rPr lang="ko-KR" altLang="en-US" dirty="0"/>
              <a:t>분할에서 모델의 유효성을 검사 한 후에만 ​​정규화 하십시오</a:t>
            </a:r>
            <a:r>
              <a:rPr lang="en-US" altLang="ko-KR" dirty="0"/>
              <a:t>. </a:t>
            </a:r>
            <a:r>
              <a:rPr lang="ko-KR" altLang="en-US" dirty="0"/>
              <a:t>데이터를 분할하기 전에 </a:t>
            </a:r>
            <a:r>
              <a:rPr lang="ko-KR" altLang="en-US" dirty="0" err="1"/>
              <a:t>인코딩</a:t>
            </a:r>
            <a:r>
              <a:rPr lang="ko-KR" altLang="en-US" dirty="0"/>
              <a:t> 추정에 대해 생각하지 마십시오</a:t>
            </a:r>
            <a:r>
              <a:rPr lang="en-US" altLang="ko-KR" dirty="0"/>
              <a:t>!</a:t>
            </a:r>
          </a:p>
          <a:p>
            <a:r>
              <a:rPr lang="ko-KR" altLang="en-US" dirty="0"/>
              <a:t>제출 단계에서 전체 </a:t>
            </a:r>
            <a:r>
              <a:rPr lang="en-US" altLang="ko-KR" dirty="0"/>
              <a:t>train</a:t>
            </a:r>
            <a:r>
              <a:rPr lang="ko-KR" altLang="en-US" dirty="0"/>
              <a:t> 데이터의 </a:t>
            </a:r>
            <a:r>
              <a:rPr lang="ko-KR" altLang="en-US" dirty="0" err="1"/>
              <a:t>인코딩을</a:t>
            </a:r>
            <a:r>
              <a:rPr lang="ko-KR" altLang="en-US" dirty="0"/>
              <a:t> 추정하고 이를 </a:t>
            </a:r>
            <a:r>
              <a:rPr lang="en-US" altLang="ko-KR" dirty="0"/>
              <a:t>train</a:t>
            </a:r>
            <a:r>
              <a:rPr lang="ko-KR" altLang="en-US" dirty="0"/>
              <a:t> 및 테스트에 맵핑 할 수 있습니다</a:t>
            </a:r>
            <a:r>
              <a:rPr lang="en-US" altLang="ko-KR" dirty="0"/>
              <a:t>. </a:t>
            </a:r>
            <a:r>
              <a:rPr lang="ko-KR" altLang="en-US" dirty="0"/>
              <a:t>그런 다음 </a:t>
            </a:r>
            <a:r>
              <a:rPr lang="en-US" altLang="ko-KR" dirty="0"/>
              <a:t>train</a:t>
            </a:r>
            <a:r>
              <a:rPr lang="ko-KR" altLang="en-US" dirty="0"/>
              <a:t> 데이터에 정규화를 적용하고 마지막으로 모델을 맞춥니다</a:t>
            </a:r>
            <a:r>
              <a:rPr lang="en-US" altLang="ko-KR" dirty="0"/>
              <a:t>. </a:t>
            </a:r>
            <a:r>
              <a:rPr lang="ko-KR" altLang="en-US" dirty="0"/>
              <a:t>정규화 방법과 현지 실험의 강점을 이미 결정했음을 참고하십시오</a:t>
            </a:r>
            <a:r>
              <a:rPr lang="en-US" altLang="ko-KR" dirty="0"/>
              <a:t>!</a:t>
            </a:r>
            <a:endParaRPr dirty="0"/>
          </a:p>
        </p:txBody>
      </p:sp>
    </p:spTree>
    <p:extLst>
      <p:ext uri="{BB962C8B-B14F-4D97-AF65-F5344CB8AC3E}">
        <p14:creationId xmlns:p14="http://schemas.microsoft.com/office/powerpoint/2010/main" val="369678303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Shape 120"/>
          <p:cNvSpPr>
            <a:spLocks noGrp="1" noRot="1" noChangeAspect="1"/>
          </p:cNvSpPr>
          <p:nvPr>
            <p:ph type="sldImg"/>
          </p:nvPr>
        </p:nvSpPr>
        <p:spPr>
          <a:prstGeom prst="rect">
            <a:avLst/>
          </a:prstGeom>
        </p:spPr>
        <p:txBody>
          <a:bodyPr/>
          <a:lstStyle/>
          <a:p>
            <a:endParaRPr/>
          </a:p>
        </p:txBody>
      </p:sp>
      <p:sp>
        <p:nvSpPr>
          <p:cNvPr id="121" name="Shape 121"/>
          <p:cNvSpPr>
            <a:spLocks noGrp="1"/>
          </p:cNvSpPr>
          <p:nvPr>
            <p:ph type="body" sz="quarter" idx="1"/>
          </p:nvPr>
        </p:nvSpPr>
        <p:spPr>
          <a:prstGeom prst="rect">
            <a:avLst/>
          </a:prstGeom>
        </p:spPr>
        <p:txBody>
          <a:bodyPr/>
          <a:lstStyle/>
          <a:p>
            <a:r>
              <a:rPr dirty="0"/>
              <a:t>At the end of this section, lets summarize main advantages and disadvantages of mean encoding. </a:t>
            </a:r>
          </a:p>
          <a:p>
            <a:r>
              <a:rPr dirty="0"/>
              <a:t>First of all, mean encoding allows us to make a compact transformation of categorical variables. It is also a powerful basis for feature engineering.</a:t>
            </a:r>
          </a:p>
          <a:p>
            <a:r>
              <a:rPr dirty="0"/>
              <a:t>The main disadvantage is target variable leakage, we need to be very careful with validation and regularization. It also works only on specific datasets, it definitely won’t help in every competition.</a:t>
            </a:r>
          </a:p>
          <a:p>
            <a:endParaRPr dirty="0"/>
          </a:p>
          <a:p>
            <a:r>
              <a:rPr dirty="0"/>
              <a:t>But keep in mind, when this method works, it may produce significant improvements!</a:t>
            </a:r>
          </a:p>
          <a:p>
            <a:r>
              <a:rPr dirty="0"/>
              <a:t>Thank you for your attention! </a:t>
            </a:r>
            <a:endParaRPr lang="en-US" altLang="ko-KR" dirty="0"/>
          </a:p>
          <a:p>
            <a:endParaRPr lang="en-US" altLang="ko-KR" dirty="0"/>
          </a:p>
          <a:p>
            <a:r>
              <a:rPr lang="ko-KR" altLang="en-US" dirty="0"/>
              <a:t>이 섹션의 끝에서 평균 </a:t>
            </a:r>
            <a:r>
              <a:rPr lang="ko-KR" altLang="en-US" dirty="0" err="1"/>
              <a:t>인코딩의</a:t>
            </a:r>
            <a:r>
              <a:rPr lang="ko-KR" altLang="en-US" dirty="0"/>
              <a:t> 주요 장점과 단점을 요약 해 보겠습니다</a:t>
            </a:r>
            <a:r>
              <a:rPr lang="en-US" altLang="ko-KR" dirty="0"/>
              <a:t>.</a:t>
            </a:r>
          </a:p>
          <a:p>
            <a:r>
              <a:rPr lang="ko-KR" altLang="en-US" dirty="0"/>
              <a:t>우선</a:t>
            </a:r>
            <a:r>
              <a:rPr lang="en-US" altLang="ko-KR" dirty="0"/>
              <a:t>, </a:t>
            </a:r>
            <a:r>
              <a:rPr lang="ko-KR" altLang="en-US" dirty="0"/>
              <a:t>평균 </a:t>
            </a:r>
            <a:r>
              <a:rPr lang="ko-KR" altLang="en-US" dirty="0" err="1"/>
              <a:t>인코딩을</a:t>
            </a:r>
            <a:r>
              <a:rPr lang="ko-KR" altLang="en-US" dirty="0"/>
              <a:t> 사용하면 범주 형 변수를 간결하게 변환 할 수 있습니다</a:t>
            </a:r>
            <a:r>
              <a:rPr lang="en-US" altLang="ko-KR" dirty="0"/>
              <a:t>. </a:t>
            </a:r>
            <a:r>
              <a:rPr lang="ko-KR" altLang="en-US" dirty="0"/>
              <a:t>또한 기능 엔지니어링을 위한 강력한 기반입니다</a:t>
            </a:r>
            <a:r>
              <a:rPr lang="en-US" altLang="ko-KR" dirty="0"/>
              <a:t>.</a:t>
            </a:r>
          </a:p>
          <a:p>
            <a:r>
              <a:rPr lang="ko-KR" altLang="en-US" dirty="0"/>
              <a:t>주요 단점은 목표 변수 누출이며</a:t>
            </a:r>
            <a:r>
              <a:rPr lang="en-US" altLang="ko-KR" dirty="0"/>
              <a:t>, </a:t>
            </a:r>
            <a:r>
              <a:rPr lang="ko-KR" altLang="en-US" dirty="0"/>
              <a:t>검증 및 정규화에 매우 주의해야합니다</a:t>
            </a:r>
            <a:r>
              <a:rPr lang="en-US" altLang="ko-KR" dirty="0"/>
              <a:t>. </a:t>
            </a:r>
            <a:r>
              <a:rPr lang="ko-KR" altLang="en-US" dirty="0"/>
              <a:t>또한 특정 데이터 세트에서만 작동하며 모든 경쟁에서 도움이 되지는 않습니다</a:t>
            </a:r>
            <a:r>
              <a:rPr lang="en-US" altLang="ko-KR" dirty="0"/>
              <a:t>.</a:t>
            </a:r>
          </a:p>
          <a:p>
            <a:endParaRPr lang="en-US" altLang="ko-KR" dirty="0"/>
          </a:p>
          <a:p>
            <a:r>
              <a:rPr lang="ko-KR" altLang="en-US" dirty="0"/>
              <a:t>그러나이 방법이 작동하면 크게 개선 될 수 있습니다</a:t>
            </a:r>
            <a:r>
              <a:rPr lang="en-US" altLang="ko-KR" dirty="0"/>
              <a:t>.</a:t>
            </a:r>
          </a:p>
          <a:p>
            <a:r>
              <a:rPr lang="ko-KR" altLang="en-US" dirty="0"/>
              <a:t>관심을 가져 주셔서 감사합니다</a:t>
            </a:r>
            <a:r>
              <a:rPr lang="en-US" altLang="ko-KR" dirty="0"/>
              <a:t>!</a:t>
            </a:r>
            <a:endParaRPr dirty="0"/>
          </a:p>
        </p:txBody>
      </p:sp>
    </p:spTree>
    <p:extLst>
      <p:ext uri="{BB962C8B-B14F-4D97-AF65-F5344CB8AC3E}">
        <p14:creationId xmlns:p14="http://schemas.microsoft.com/office/powerpoint/2010/main" val="14835167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Shape 62"/>
          <p:cNvSpPr>
            <a:spLocks noGrp="1" noRot="1" noChangeAspect="1"/>
          </p:cNvSpPr>
          <p:nvPr>
            <p:ph type="sldImg"/>
          </p:nvPr>
        </p:nvSpPr>
        <p:spPr>
          <a:prstGeom prst="rect">
            <a:avLst/>
          </a:prstGeom>
        </p:spPr>
        <p:txBody>
          <a:bodyPr/>
          <a:lstStyle/>
          <a:p>
            <a:endParaRPr/>
          </a:p>
        </p:txBody>
      </p:sp>
      <p:sp>
        <p:nvSpPr>
          <p:cNvPr id="63" name="Shape 63"/>
          <p:cNvSpPr>
            <a:spLocks noGrp="1"/>
          </p:cNvSpPr>
          <p:nvPr>
            <p:ph type="body" sz="quarter" idx="1"/>
          </p:nvPr>
        </p:nvSpPr>
        <p:spPr>
          <a:prstGeom prst="rect">
            <a:avLst/>
          </a:prstGeom>
        </p:spPr>
        <p:txBody>
          <a:bodyPr/>
          <a:lstStyle/>
          <a:p>
            <a:r>
              <a:rPr dirty="0"/>
              <a:t>At first, let me explain, why does it even work. Imagine that our dataset is much bigger and contains hundreds of different cities. Lets try to compare, of course very abstractly, mean encoding with label encoding. We plot feature histograms for class 0 and class 1. In case of label encoding we’ll always get totally random picture, because there is no logical order. But when we use mean target to encode the feature, classes look way more separable. The plot looks kind of sorted.</a:t>
            </a:r>
            <a:endParaRPr lang="en-US" altLang="ko-KR" dirty="0"/>
          </a:p>
          <a:p>
            <a:endParaRPr lang="en-US" altLang="ko-KR" dirty="0"/>
          </a:p>
          <a:p>
            <a:r>
              <a:rPr lang="ko-KR" altLang="en-US" dirty="0"/>
              <a:t>처음에는 왜 작동하는지 설명하겠습니다</a:t>
            </a:r>
            <a:r>
              <a:rPr lang="en-US" altLang="ko-KR" dirty="0"/>
              <a:t>. </a:t>
            </a:r>
            <a:r>
              <a:rPr lang="ko-KR" altLang="en-US" dirty="0"/>
              <a:t>우리의 데이터 세트가 훨씬 더 크고 수백 개의 서로 다른 도시가 있다고 상상해보십시오</a:t>
            </a:r>
            <a:r>
              <a:rPr lang="en-US" altLang="ko-KR" dirty="0"/>
              <a:t>. </a:t>
            </a:r>
            <a:r>
              <a:rPr lang="ko-KR" altLang="en-US" dirty="0"/>
              <a:t>물론 매우 추상적으로</a:t>
            </a:r>
            <a:r>
              <a:rPr lang="en-US" altLang="ko-KR" dirty="0"/>
              <a:t>, </a:t>
            </a:r>
            <a:r>
              <a:rPr lang="ko-KR" altLang="en-US" dirty="0" err="1"/>
              <a:t>인코딩과</a:t>
            </a:r>
            <a:r>
              <a:rPr lang="ko-KR" altLang="en-US" dirty="0"/>
              <a:t> 레이블 </a:t>
            </a:r>
            <a:r>
              <a:rPr lang="ko-KR" altLang="en-US" dirty="0" err="1"/>
              <a:t>인코딩을</a:t>
            </a:r>
            <a:r>
              <a:rPr lang="ko-KR" altLang="en-US" dirty="0"/>
              <a:t> 비교해 보자</a:t>
            </a:r>
            <a:r>
              <a:rPr lang="en-US" altLang="ko-KR" dirty="0"/>
              <a:t>. </a:t>
            </a:r>
            <a:r>
              <a:rPr lang="ko-KR" altLang="en-US" dirty="0"/>
              <a:t>클래스 </a:t>
            </a:r>
            <a:r>
              <a:rPr lang="en-US" altLang="ko-KR" dirty="0"/>
              <a:t>0 </a:t>
            </a:r>
            <a:r>
              <a:rPr lang="ko-KR" altLang="en-US" dirty="0"/>
              <a:t>및 클래스 </a:t>
            </a:r>
            <a:r>
              <a:rPr lang="en-US" altLang="ko-KR" dirty="0"/>
              <a:t>1</a:t>
            </a:r>
            <a:r>
              <a:rPr lang="ko-KR" altLang="en-US" dirty="0"/>
              <a:t>에 대한 기능 히스토그램을 </a:t>
            </a:r>
            <a:r>
              <a:rPr lang="ko-KR" altLang="en-US" dirty="0" err="1"/>
              <a:t>플로팅합니다</a:t>
            </a:r>
            <a:r>
              <a:rPr lang="en-US" altLang="ko-KR" dirty="0"/>
              <a:t>. </a:t>
            </a:r>
            <a:r>
              <a:rPr lang="ko-KR" altLang="en-US" dirty="0"/>
              <a:t>레이블 </a:t>
            </a:r>
            <a:r>
              <a:rPr lang="ko-KR" altLang="en-US" dirty="0" err="1"/>
              <a:t>인코딩의</a:t>
            </a:r>
            <a:r>
              <a:rPr lang="ko-KR" altLang="en-US" dirty="0"/>
              <a:t> 경우 논리적 순서가 없기 때문에 항상 완전히 임의의 그림이 표시됩니다</a:t>
            </a:r>
            <a:r>
              <a:rPr lang="en-US" altLang="ko-KR" dirty="0"/>
              <a:t>. </a:t>
            </a:r>
            <a:r>
              <a:rPr lang="ko-KR" altLang="en-US" dirty="0"/>
              <a:t>그러나 평균 대상을 사용하여 기능을 인코딩하면 클래스가 더 분리 가능해 보입니다</a:t>
            </a:r>
            <a:r>
              <a:rPr lang="en-US" altLang="ko-KR" dirty="0"/>
              <a:t>. </a:t>
            </a:r>
            <a:r>
              <a:rPr lang="ko-KR" altLang="en-US" dirty="0"/>
              <a:t>줄거리는 일종의 정렬 된 것처럼 보입니다</a:t>
            </a:r>
            <a:r>
              <a:rPr lang="en-US" altLang="ko-KR" dirty="0"/>
              <a:t>.</a:t>
            </a: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Shape 83"/>
          <p:cNvSpPr>
            <a:spLocks noGrp="1" noRot="1" noChangeAspect="1"/>
          </p:cNvSpPr>
          <p:nvPr>
            <p:ph type="sldImg"/>
          </p:nvPr>
        </p:nvSpPr>
        <p:spPr>
          <a:prstGeom prst="rect">
            <a:avLst/>
          </a:prstGeom>
        </p:spPr>
        <p:txBody>
          <a:bodyPr/>
          <a:lstStyle/>
          <a:p>
            <a:endParaRPr/>
          </a:p>
        </p:txBody>
      </p:sp>
      <p:sp>
        <p:nvSpPr>
          <p:cNvPr id="84" name="Shape 84"/>
          <p:cNvSpPr>
            <a:spLocks noGrp="1"/>
          </p:cNvSpPr>
          <p:nvPr>
            <p:ph type="body" sz="quarter" idx="1"/>
          </p:nvPr>
        </p:nvSpPr>
        <p:spPr>
          <a:prstGeom prst="rect">
            <a:avLst/>
          </a:prstGeom>
        </p:spPr>
        <p:txBody>
          <a:bodyPr/>
          <a:lstStyle/>
          <a:p>
            <a:r>
              <a:rPr dirty="0"/>
              <a:t>In turns out that this ‘sorting’ quality of mean encodings is quite helpful. Remember what is the most popular and effective way to solve ML problem - it’s GBT. </a:t>
            </a:r>
            <a:r>
              <a:rPr dirty="0" err="1"/>
              <a:t>XGBoost</a:t>
            </a:r>
            <a:r>
              <a:rPr dirty="0"/>
              <a:t> or </a:t>
            </a:r>
            <a:r>
              <a:rPr dirty="0" err="1"/>
              <a:t>LighGBM</a:t>
            </a:r>
            <a:r>
              <a:rPr dirty="0"/>
              <a:t>.</a:t>
            </a:r>
          </a:p>
          <a:p>
            <a:r>
              <a:rPr dirty="0"/>
              <a:t>One of their few downsides is an inability to handle high-cardinality categorical variables: trees have limited depth. With mean encoding we can compensate it. In general, we can reach better loss with shorter trees. Cross validation logs might even look like this.</a:t>
            </a:r>
          </a:p>
          <a:p>
            <a:r>
              <a:rPr dirty="0"/>
              <a:t>In general, the more complicated and non-linear feature-target dependency, the more effective is mean encoding.</a:t>
            </a:r>
            <a:endParaRPr lang="en-US" altLang="ko-KR" dirty="0"/>
          </a:p>
          <a:p>
            <a:br>
              <a:rPr lang="ko-KR" altLang="en-US" dirty="0"/>
            </a:br>
            <a:r>
              <a:rPr lang="ko-KR" altLang="en-US" sz="1200" b="0" i="0" dirty="0">
                <a:effectLst/>
                <a:latin typeface="+mj-lt"/>
                <a:ea typeface="+mj-ea"/>
                <a:cs typeface="+mj-cs"/>
                <a:sym typeface="Calibri"/>
              </a:rPr>
              <a:t>이 평균 </a:t>
            </a:r>
            <a:r>
              <a:rPr lang="ko-KR" altLang="en-US" sz="1200" b="0" i="0" dirty="0" err="1">
                <a:effectLst/>
                <a:latin typeface="+mj-lt"/>
                <a:ea typeface="+mj-ea"/>
                <a:cs typeface="+mj-cs"/>
                <a:sym typeface="Calibri"/>
              </a:rPr>
              <a:t>인코딩의</a:t>
            </a:r>
            <a:r>
              <a:rPr lang="ko-KR" altLang="en-US" sz="1200" b="0" i="0" dirty="0">
                <a:effectLst/>
                <a:latin typeface="+mj-lt"/>
                <a:ea typeface="+mj-ea"/>
                <a:cs typeface="+mj-cs"/>
                <a:sym typeface="Calibri"/>
              </a:rPr>
              <a:t> </a:t>
            </a:r>
            <a:r>
              <a:rPr lang="en-US" altLang="ko-KR" sz="1200" b="0" i="0" dirty="0">
                <a:effectLst/>
                <a:latin typeface="+mj-lt"/>
                <a:ea typeface="+mj-ea"/>
                <a:cs typeface="+mj-cs"/>
                <a:sym typeface="Calibri"/>
              </a:rPr>
              <a:t>‘</a:t>
            </a:r>
            <a:r>
              <a:rPr lang="ko-KR" altLang="en-US" sz="1200" b="0" i="0" dirty="0">
                <a:effectLst/>
                <a:latin typeface="+mj-lt"/>
                <a:ea typeface="+mj-ea"/>
                <a:cs typeface="+mj-cs"/>
                <a:sym typeface="Calibri"/>
              </a:rPr>
              <a:t>정렬된</a:t>
            </a:r>
            <a:r>
              <a:rPr lang="en-US" altLang="ko-KR" sz="1200" b="0" i="0" dirty="0">
                <a:effectLst/>
                <a:latin typeface="+mj-lt"/>
                <a:ea typeface="+mj-ea"/>
                <a:cs typeface="+mj-cs"/>
                <a:sym typeface="Calibri"/>
              </a:rPr>
              <a:t>’</a:t>
            </a:r>
            <a:r>
              <a:rPr lang="ko-KR" altLang="en-US" sz="1200" b="0" i="0" dirty="0">
                <a:effectLst/>
                <a:latin typeface="+mj-lt"/>
                <a:ea typeface="+mj-ea"/>
                <a:cs typeface="+mj-cs"/>
                <a:sym typeface="Calibri"/>
              </a:rPr>
              <a:t> 품질은 매우 유용합니다</a:t>
            </a:r>
            <a:r>
              <a:rPr lang="en-US" altLang="ko-KR" sz="1200" b="0" i="0" dirty="0">
                <a:effectLst/>
                <a:latin typeface="+mj-lt"/>
                <a:ea typeface="+mj-ea"/>
                <a:cs typeface="+mj-cs"/>
                <a:sym typeface="Calibri"/>
              </a:rPr>
              <a:t>. </a:t>
            </a:r>
            <a:r>
              <a:rPr lang="en" altLang="ko-KR" sz="1200" b="0" i="0" dirty="0">
                <a:effectLst/>
                <a:latin typeface="+mj-lt"/>
                <a:ea typeface="+mj-ea"/>
                <a:cs typeface="+mj-cs"/>
                <a:sym typeface="Calibri"/>
              </a:rPr>
              <a:t>ML </a:t>
            </a:r>
            <a:r>
              <a:rPr lang="ko-KR" altLang="en-US" sz="1200" b="0" i="0" dirty="0">
                <a:effectLst/>
                <a:latin typeface="+mj-lt"/>
                <a:ea typeface="+mj-ea"/>
                <a:cs typeface="+mj-cs"/>
                <a:sym typeface="Calibri"/>
              </a:rPr>
              <a:t>문제를 해결하는 가장 인기 있고 효과적인 방법은 </a:t>
            </a:r>
            <a:r>
              <a:rPr lang="en" altLang="ko-KR" sz="1200" b="0" i="0" dirty="0">
                <a:effectLst/>
                <a:latin typeface="+mj-lt"/>
                <a:ea typeface="+mj-ea"/>
                <a:cs typeface="+mj-cs"/>
                <a:sym typeface="Calibri"/>
              </a:rPr>
              <a:t>GBT</a:t>
            </a:r>
            <a:r>
              <a:rPr lang="ko-KR" altLang="en-US" sz="1200" b="0" i="0" dirty="0">
                <a:effectLst/>
                <a:latin typeface="+mj-lt"/>
                <a:ea typeface="+mj-ea"/>
                <a:cs typeface="+mj-cs"/>
                <a:sym typeface="Calibri"/>
              </a:rPr>
              <a:t>입니다</a:t>
            </a:r>
            <a:r>
              <a:rPr lang="en-US" altLang="ko-KR" sz="1200" b="0" i="0" dirty="0">
                <a:effectLst/>
                <a:latin typeface="+mj-lt"/>
                <a:ea typeface="+mj-ea"/>
                <a:cs typeface="+mj-cs"/>
                <a:sym typeface="Calibri"/>
              </a:rPr>
              <a:t>. </a:t>
            </a:r>
            <a:r>
              <a:rPr lang="en" altLang="ko-KR" sz="1200" b="0" i="0" dirty="0" err="1">
                <a:effectLst/>
                <a:latin typeface="+mj-lt"/>
                <a:ea typeface="+mj-ea"/>
                <a:cs typeface="+mj-cs"/>
                <a:sym typeface="Calibri"/>
              </a:rPr>
              <a:t>XGBoost</a:t>
            </a:r>
            <a:r>
              <a:rPr lang="en" altLang="ko-KR" sz="1200" b="0" i="0" dirty="0">
                <a:effectLst/>
                <a:latin typeface="+mj-lt"/>
                <a:ea typeface="+mj-ea"/>
                <a:cs typeface="+mj-cs"/>
                <a:sym typeface="Calibri"/>
              </a:rPr>
              <a:t> </a:t>
            </a:r>
            <a:r>
              <a:rPr lang="ko-KR" altLang="en-US" sz="1200" b="0" i="0" dirty="0">
                <a:effectLst/>
                <a:latin typeface="+mj-lt"/>
                <a:ea typeface="+mj-ea"/>
                <a:cs typeface="+mj-cs"/>
                <a:sym typeface="Calibri"/>
              </a:rPr>
              <a:t>또는 </a:t>
            </a:r>
            <a:r>
              <a:rPr lang="en" altLang="ko-KR" sz="1200" b="0" i="0" dirty="0" err="1">
                <a:effectLst/>
                <a:latin typeface="+mj-lt"/>
                <a:ea typeface="+mj-ea"/>
                <a:cs typeface="+mj-cs"/>
                <a:sym typeface="Calibri"/>
              </a:rPr>
              <a:t>LighGBM</a:t>
            </a:r>
            <a:r>
              <a:rPr lang="en" altLang="ko-KR" sz="1200" b="0" i="0" dirty="0">
                <a:effectLst/>
                <a:latin typeface="+mj-lt"/>
                <a:ea typeface="+mj-ea"/>
                <a:cs typeface="+mj-cs"/>
                <a:sym typeface="Calibri"/>
              </a:rPr>
              <a:t>. </a:t>
            </a:r>
            <a:r>
              <a:rPr lang="ko-KR" altLang="en-US" sz="1200" b="0" i="0" dirty="0">
                <a:effectLst/>
                <a:latin typeface="+mj-lt"/>
                <a:ea typeface="+mj-ea"/>
                <a:cs typeface="+mj-cs"/>
                <a:sym typeface="Calibri"/>
              </a:rPr>
              <a:t>몇 가지 단점 중 하나는 높은 </a:t>
            </a:r>
            <a:r>
              <a:rPr lang="ko-KR" altLang="en-US" sz="1200" b="0" i="0" dirty="0" err="1">
                <a:effectLst/>
                <a:latin typeface="+mj-lt"/>
                <a:ea typeface="+mj-ea"/>
                <a:cs typeface="+mj-cs"/>
                <a:sym typeface="Calibri"/>
              </a:rPr>
              <a:t>카디널리티</a:t>
            </a:r>
            <a:r>
              <a:rPr lang="ko-KR" altLang="en-US" sz="1200" b="0" i="0" dirty="0">
                <a:effectLst/>
                <a:latin typeface="+mj-lt"/>
                <a:ea typeface="+mj-ea"/>
                <a:cs typeface="+mj-cs"/>
                <a:sym typeface="Calibri"/>
              </a:rPr>
              <a:t> 범주 변수를 처리 할 수 ​​없다는 것입니다</a:t>
            </a:r>
            <a:r>
              <a:rPr lang="en-US" altLang="ko-KR" sz="1200" b="0" i="0" dirty="0">
                <a:effectLst/>
                <a:latin typeface="+mj-lt"/>
                <a:ea typeface="+mj-ea"/>
                <a:cs typeface="+mj-cs"/>
                <a:sym typeface="Calibri"/>
              </a:rPr>
              <a:t>. </a:t>
            </a:r>
            <a:r>
              <a:rPr lang="ko-KR" altLang="en-US" sz="1200" b="0" i="0" dirty="0">
                <a:effectLst/>
                <a:latin typeface="+mj-lt"/>
                <a:ea typeface="+mj-ea"/>
                <a:cs typeface="+mj-cs"/>
                <a:sym typeface="Calibri"/>
              </a:rPr>
              <a:t>나무의 깊이는 제한적입니다</a:t>
            </a:r>
            <a:r>
              <a:rPr lang="en-US" altLang="ko-KR" sz="1200" b="0" i="0" dirty="0">
                <a:effectLst/>
                <a:latin typeface="+mj-lt"/>
                <a:ea typeface="+mj-ea"/>
                <a:cs typeface="+mj-cs"/>
                <a:sym typeface="Calibri"/>
              </a:rPr>
              <a:t>. </a:t>
            </a:r>
            <a:r>
              <a:rPr lang="ko-KR" altLang="en-US" sz="1200" b="0" i="0" dirty="0">
                <a:effectLst/>
                <a:latin typeface="+mj-lt"/>
                <a:ea typeface="+mj-ea"/>
                <a:cs typeface="+mj-cs"/>
                <a:sym typeface="Calibri"/>
              </a:rPr>
              <a:t>평균 </a:t>
            </a:r>
            <a:r>
              <a:rPr lang="ko-KR" altLang="en-US" sz="1200" b="0" i="0" dirty="0" err="1">
                <a:effectLst/>
                <a:latin typeface="+mj-lt"/>
                <a:ea typeface="+mj-ea"/>
                <a:cs typeface="+mj-cs"/>
                <a:sym typeface="Calibri"/>
              </a:rPr>
              <a:t>인코딩으로</a:t>
            </a:r>
            <a:r>
              <a:rPr lang="ko-KR" altLang="en-US" sz="1200" b="0" i="0" dirty="0">
                <a:effectLst/>
                <a:latin typeface="+mj-lt"/>
                <a:ea typeface="+mj-ea"/>
                <a:cs typeface="+mj-cs"/>
                <a:sym typeface="Calibri"/>
              </a:rPr>
              <a:t> 보상 할 수 있습니다</a:t>
            </a:r>
            <a:r>
              <a:rPr lang="en-US" altLang="ko-KR" sz="1200" b="0" i="0" dirty="0">
                <a:effectLst/>
                <a:latin typeface="+mj-lt"/>
                <a:ea typeface="+mj-ea"/>
                <a:cs typeface="+mj-cs"/>
                <a:sym typeface="Calibri"/>
              </a:rPr>
              <a:t>. </a:t>
            </a:r>
            <a:r>
              <a:rPr lang="ko-KR" altLang="en-US" sz="1200" b="0" i="0" dirty="0">
                <a:effectLst/>
                <a:latin typeface="+mj-lt"/>
                <a:ea typeface="+mj-ea"/>
                <a:cs typeface="+mj-cs"/>
                <a:sym typeface="Calibri"/>
              </a:rPr>
              <a:t>일반적으로 나무가 짧을수록 더 나은 손실에 도달 할 수 있습니다</a:t>
            </a:r>
            <a:r>
              <a:rPr lang="en-US" altLang="ko-KR" sz="1200" b="0" i="0" dirty="0">
                <a:effectLst/>
                <a:latin typeface="+mj-lt"/>
                <a:ea typeface="+mj-ea"/>
                <a:cs typeface="+mj-cs"/>
                <a:sym typeface="Calibri"/>
              </a:rPr>
              <a:t>. </a:t>
            </a:r>
            <a:r>
              <a:rPr lang="ko-KR" altLang="en-US" sz="1200" b="0" i="0" dirty="0">
                <a:effectLst/>
                <a:latin typeface="+mj-lt"/>
                <a:ea typeface="+mj-ea"/>
                <a:cs typeface="+mj-cs"/>
                <a:sym typeface="Calibri"/>
              </a:rPr>
              <a:t>교차 유효성 검사 로그는 다음과 같습니다</a:t>
            </a:r>
            <a:r>
              <a:rPr lang="en-US" altLang="ko-KR" sz="1200" b="0" i="0" dirty="0">
                <a:effectLst/>
                <a:latin typeface="+mj-lt"/>
                <a:ea typeface="+mj-ea"/>
                <a:cs typeface="+mj-cs"/>
                <a:sym typeface="Calibri"/>
              </a:rPr>
              <a:t>. </a:t>
            </a:r>
            <a:r>
              <a:rPr lang="ko-KR" altLang="en-US" sz="1200" b="0" i="0" dirty="0">
                <a:effectLst/>
                <a:latin typeface="+mj-lt"/>
                <a:ea typeface="+mj-ea"/>
                <a:cs typeface="+mj-cs"/>
                <a:sym typeface="Calibri"/>
              </a:rPr>
              <a:t>일반적으로 복잡하고 비선형 </a:t>
            </a:r>
            <a:r>
              <a:rPr lang="ko-KR" altLang="en-US" sz="1200" b="0" i="0" dirty="0" err="1">
                <a:effectLst/>
                <a:latin typeface="+mj-lt"/>
                <a:ea typeface="+mj-ea"/>
                <a:cs typeface="+mj-cs"/>
                <a:sym typeface="Calibri"/>
              </a:rPr>
              <a:t>피쳐</a:t>
            </a:r>
            <a:r>
              <a:rPr lang="en-US" altLang="ko-KR" sz="1200" b="0" i="0" dirty="0">
                <a:effectLst/>
                <a:latin typeface="+mj-lt"/>
                <a:ea typeface="+mj-ea"/>
                <a:cs typeface="+mj-cs"/>
                <a:sym typeface="Calibri"/>
              </a:rPr>
              <a:t>-</a:t>
            </a:r>
            <a:r>
              <a:rPr lang="ko-KR" altLang="en-US" sz="1200" b="0" i="0" dirty="0">
                <a:effectLst/>
                <a:latin typeface="+mj-lt"/>
                <a:ea typeface="+mj-ea"/>
                <a:cs typeface="+mj-cs"/>
                <a:sym typeface="Calibri"/>
              </a:rPr>
              <a:t>표적 의존성이 높을수록 평균 </a:t>
            </a:r>
            <a:r>
              <a:rPr lang="ko-KR" altLang="en-US" sz="1200" b="0" i="0" dirty="0" err="1">
                <a:effectLst/>
                <a:latin typeface="+mj-lt"/>
                <a:ea typeface="+mj-ea"/>
                <a:cs typeface="+mj-cs"/>
                <a:sym typeface="Calibri"/>
              </a:rPr>
              <a:t>인코딩이</a:t>
            </a:r>
            <a:r>
              <a:rPr lang="ko-KR" altLang="en-US" sz="1200" b="0" i="0" dirty="0">
                <a:effectLst/>
                <a:latin typeface="+mj-lt"/>
                <a:ea typeface="+mj-ea"/>
                <a:cs typeface="+mj-cs"/>
                <a:sym typeface="Calibri"/>
              </a:rPr>
              <a:t> 더 효과적입니다</a:t>
            </a:r>
            <a:r>
              <a:rPr lang="en-US" altLang="ko-KR" sz="1200" b="0" i="0" dirty="0">
                <a:effectLst/>
                <a:latin typeface="+mj-lt"/>
                <a:ea typeface="+mj-ea"/>
                <a:cs typeface="+mj-cs"/>
                <a:sym typeface="Calibri"/>
              </a:rPr>
              <a:t>.</a:t>
            </a: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Shape 88"/>
          <p:cNvSpPr>
            <a:spLocks noGrp="1" noRot="1" noChangeAspect="1"/>
          </p:cNvSpPr>
          <p:nvPr>
            <p:ph type="sldImg"/>
          </p:nvPr>
        </p:nvSpPr>
        <p:spPr>
          <a:prstGeom prst="rect">
            <a:avLst/>
          </a:prstGeom>
        </p:spPr>
        <p:txBody>
          <a:bodyPr/>
          <a:lstStyle/>
          <a:p>
            <a:endParaRPr/>
          </a:p>
        </p:txBody>
      </p:sp>
      <p:sp>
        <p:nvSpPr>
          <p:cNvPr id="89" name="Shape 89"/>
          <p:cNvSpPr>
            <a:spLocks noGrp="1"/>
          </p:cNvSpPr>
          <p:nvPr>
            <p:ph type="body" sz="quarter" idx="1"/>
          </p:nvPr>
        </p:nvSpPr>
        <p:spPr>
          <a:prstGeom prst="rect">
            <a:avLst/>
          </a:prstGeom>
        </p:spPr>
        <p:txBody>
          <a:bodyPr/>
          <a:lstStyle/>
          <a:p>
            <a:r>
              <a:rPr dirty="0"/>
              <a:t>Further in this section you will learn how to construct mean encodings. There are actually a lot of ways, also keep in mind that we used classification task only as an example, we can use this method on other tasks as well, the main idea remains the same.</a:t>
            </a:r>
          </a:p>
          <a:p>
            <a:r>
              <a:rPr dirty="0"/>
              <a:t>Despite the simplicity of the idea you need to be very careful with validation. It’s got to be impeccable. It’s probably the most important part, understanding the correct leak-less validation is also a basis for stacking.</a:t>
            </a:r>
          </a:p>
          <a:p>
            <a:r>
              <a:rPr dirty="0"/>
              <a:t>The last, but not least, are extensions. There are countless possibilities to derive new features from target variable. Sometimes they produce significant improvements for your models.</a:t>
            </a:r>
            <a:endParaRPr lang="en-US" altLang="ko-KR" dirty="0"/>
          </a:p>
          <a:p>
            <a:endParaRPr lang="en-US" altLang="ko-KR" dirty="0"/>
          </a:p>
          <a:p>
            <a:r>
              <a:rPr lang="ko-KR" altLang="en-US" dirty="0"/>
              <a:t>또한이 섹션에서는 평균 </a:t>
            </a:r>
            <a:r>
              <a:rPr lang="ko-KR" altLang="en-US" dirty="0" err="1"/>
              <a:t>인코딩을</a:t>
            </a:r>
            <a:r>
              <a:rPr lang="ko-KR" altLang="en-US" dirty="0"/>
              <a:t> 구성하는 방법에 대해 설명합니다</a:t>
            </a:r>
            <a:r>
              <a:rPr lang="en-US" altLang="ko-KR" dirty="0"/>
              <a:t>. </a:t>
            </a:r>
            <a:r>
              <a:rPr lang="ko-KR" altLang="en-US" dirty="0"/>
              <a:t>실제로는 여러 가지 방법이 있지만 분류 작업을 예로 사용했다는 점을 명심하십시오</a:t>
            </a:r>
            <a:r>
              <a:rPr lang="en-US" altLang="ko-KR" dirty="0"/>
              <a:t>.</a:t>
            </a:r>
            <a:r>
              <a:rPr lang="ko-KR" altLang="en-US" dirty="0"/>
              <a:t>이 방법을 다른 작업에서도 사용할 수 있지만 주요 아이디어는 동일합니다</a:t>
            </a:r>
            <a:r>
              <a:rPr lang="en-US" altLang="ko-KR" dirty="0"/>
              <a:t>.</a:t>
            </a:r>
          </a:p>
          <a:p>
            <a:r>
              <a:rPr lang="ko-KR" altLang="en-US" dirty="0"/>
              <a:t>아이디어의 단순성에도 불구하고 유효성 검사에 매우 신중해야</a:t>
            </a:r>
            <a:r>
              <a:rPr lang="en-US" altLang="ko-KR" dirty="0"/>
              <a:t> </a:t>
            </a:r>
            <a:r>
              <a:rPr lang="ko-KR" altLang="en-US" dirty="0"/>
              <a:t>합니다</a:t>
            </a:r>
            <a:r>
              <a:rPr lang="en-US" altLang="ko-KR" dirty="0"/>
              <a:t>. </a:t>
            </a:r>
            <a:r>
              <a:rPr lang="ko-KR" altLang="en-US" dirty="0"/>
              <a:t>결점이 </a:t>
            </a:r>
            <a:r>
              <a:rPr lang="ko-KR" altLang="en-US" dirty="0" err="1"/>
              <a:t>없어야합니다</a:t>
            </a:r>
            <a:r>
              <a:rPr lang="en-US" altLang="ko-KR" dirty="0"/>
              <a:t>. </a:t>
            </a:r>
            <a:r>
              <a:rPr lang="ko-KR" altLang="en-US" dirty="0"/>
              <a:t>아마도 가장 중요한 부분 일 것입니다</a:t>
            </a:r>
            <a:r>
              <a:rPr lang="en-US" altLang="ko-KR" dirty="0"/>
              <a:t>. </a:t>
            </a:r>
            <a:r>
              <a:rPr lang="ko-KR" altLang="en-US" dirty="0"/>
              <a:t>정확한 </a:t>
            </a:r>
            <a:r>
              <a:rPr lang="ko-KR" altLang="en-US" dirty="0" err="1"/>
              <a:t>누출없는</a:t>
            </a:r>
            <a:r>
              <a:rPr lang="ko-KR" altLang="en-US" dirty="0"/>
              <a:t> 확인을 이해하는 것도 쌓기의 기초입니다</a:t>
            </a:r>
            <a:r>
              <a:rPr lang="en-US" altLang="ko-KR" dirty="0"/>
              <a:t>.</a:t>
            </a:r>
          </a:p>
          <a:p>
            <a:r>
              <a:rPr lang="ko-KR" altLang="en-US" dirty="0"/>
              <a:t>마지막은 확장입니다</a:t>
            </a:r>
            <a:r>
              <a:rPr lang="en-US" altLang="ko-KR" dirty="0"/>
              <a:t>. </a:t>
            </a:r>
            <a:r>
              <a:rPr lang="ko-KR" altLang="en-US" dirty="0"/>
              <a:t>대상 변수에서 새로운 기능을 도출 할 수</a:t>
            </a:r>
            <a:r>
              <a:rPr lang="en-US" altLang="ko-KR" dirty="0"/>
              <a:t> </a:t>
            </a:r>
            <a:r>
              <a:rPr lang="ko-KR" altLang="en-US" dirty="0"/>
              <a:t>있는 수많은 가능성이 있습니다</a:t>
            </a:r>
            <a:r>
              <a:rPr lang="en-US" altLang="ko-KR" dirty="0"/>
              <a:t>. </a:t>
            </a:r>
            <a:r>
              <a:rPr lang="ko-KR" altLang="en-US" dirty="0"/>
              <a:t>때로는 모델을 크게 개선하기도</a:t>
            </a:r>
            <a:r>
              <a:rPr lang="en-US" altLang="ko-KR" dirty="0"/>
              <a:t> </a:t>
            </a:r>
            <a:r>
              <a:rPr lang="ko-KR" altLang="en-US" dirty="0"/>
              <a:t>합니다</a:t>
            </a:r>
            <a:r>
              <a:rPr lang="en-US" altLang="ko-KR" dirty="0"/>
              <a:t>.</a:t>
            </a: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위에 </a:t>
            </a:r>
            <a:r>
              <a:rPr lang="ko-KR" altLang="en-US" dirty="0" err="1"/>
              <a:t>장표가</a:t>
            </a:r>
            <a:r>
              <a:rPr lang="ko-KR" altLang="en-US" dirty="0"/>
              <a:t> </a:t>
            </a:r>
            <a:r>
              <a:rPr lang="en-US" altLang="ko-KR" dirty="0"/>
              <a:t>train</a:t>
            </a:r>
            <a:r>
              <a:rPr lang="ko-KR" altLang="en-US" dirty="0" err="1"/>
              <a:t>일때</a:t>
            </a:r>
            <a:r>
              <a:rPr lang="en-US" altLang="ko-KR" dirty="0"/>
              <a:t>, </a:t>
            </a:r>
            <a:r>
              <a:rPr lang="ko-KR" altLang="en-US" dirty="0"/>
              <a:t>아래 </a:t>
            </a:r>
            <a:r>
              <a:rPr lang="ko-KR" altLang="en-US" dirty="0" err="1"/>
              <a:t>장표가</a:t>
            </a:r>
            <a:r>
              <a:rPr lang="ko-KR" altLang="en-US" dirty="0"/>
              <a:t> </a:t>
            </a:r>
            <a:r>
              <a:rPr lang="en-US" altLang="ko-KR" dirty="0"/>
              <a:t>validation</a:t>
            </a:r>
            <a:r>
              <a:rPr lang="ko-KR" altLang="en-US" dirty="0" err="1"/>
              <a:t>일때</a:t>
            </a:r>
            <a:r>
              <a:rPr lang="ko-KR" altLang="en-US" dirty="0"/>
              <a:t> </a:t>
            </a:r>
          </a:p>
        </p:txBody>
      </p:sp>
    </p:spTree>
    <p:extLst>
      <p:ext uri="{BB962C8B-B14F-4D97-AF65-F5344CB8AC3E}">
        <p14:creationId xmlns:p14="http://schemas.microsoft.com/office/powerpoint/2010/main" val="6472808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err="1"/>
              <a:t>WOE:Weight</a:t>
            </a:r>
            <a:r>
              <a:rPr lang="en-US" altLang="ko-KR" dirty="0"/>
              <a:t> of Evidence</a:t>
            </a:r>
            <a:endParaRPr lang="ko-KR" altLang="en-US" dirty="0"/>
          </a:p>
        </p:txBody>
      </p:sp>
    </p:spTree>
    <p:extLst>
      <p:ext uri="{BB962C8B-B14F-4D97-AF65-F5344CB8AC3E}">
        <p14:creationId xmlns:p14="http://schemas.microsoft.com/office/powerpoint/2010/main" val="5623478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WOE </a:t>
            </a:r>
            <a:r>
              <a:rPr lang="en-US" altLang="ko-KR" dirty="0" err="1"/>
              <a:t>wikidipia</a:t>
            </a:r>
            <a:endParaRPr lang="ko-KR" altLang="en-US" dirty="0"/>
          </a:p>
        </p:txBody>
      </p:sp>
    </p:spTree>
    <p:extLst>
      <p:ext uri="{BB962C8B-B14F-4D97-AF65-F5344CB8AC3E}">
        <p14:creationId xmlns:p14="http://schemas.microsoft.com/office/powerpoint/2010/main" val="31821463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9938008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Объект с подписью">
    <p:spTree>
      <p:nvGrpSpPr>
        <p:cNvPr id="1" name=""/>
        <p:cNvGrpSpPr/>
        <p:nvPr/>
      </p:nvGrpSpPr>
      <p:grpSpPr>
        <a:xfrm>
          <a:off x="0" y="0"/>
          <a:ext cx="0" cy="0"/>
          <a:chOff x="0" y="0"/>
          <a:chExt cx="0" cy="0"/>
        </a:xfrm>
      </p:grpSpPr>
      <p:sp>
        <p:nvSpPr>
          <p:cNvPr id="11" name="Текст заголовка"/>
          <p:cNvSpPr txBox="1">
            <a:spLocks noGrp="1"/>
          </p:cNvSpPr>
          <p:nvPr>
            <p:ph type="title"/>
          </p:nvPr>
        </p:nvSpPr>
        <p:spPr>
          <a:prstGeom prst="rect">
            <a:avLst/>
          </a:prstGeom>
        </p:spPr>
        <p:txBody>
          <a:bodyPr/>
          <a:lstStyle/>
          <a:p>
            <a:r>
              <a:t>Текст заголовка</a:t>
            </a:r>
          </a:p>
        </p:txBody>
      </p:sp>
      <p:sp>
        <p:nvSpPr>
          <p:cNvPr id="12" name="Уровень текста 1…"/>
          <p:cNvSpPr txBox="1">
            <a:spLocks noGrp="1"/>
          </p:cNvSpPr>
          <p:nvPr>
            <p:ph type="body" idx="1"/>
          </p:nvPr>
        </p:nvSpPr>
        <p:spPr>
          <a:prstGeom prst="rect">
            <a:avLst/>
          </a:prstGeom>
        </p:spPr>
        <p:txBody>
          <a:bodyPr/>
          <a:lstStyle/>
          <a:p>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13" name="Shape 74"/>
          <p:cNvSpPr>
            <a:spLocks noGrp="1"/>
          </p:cNvSpPr>
          <p:nvPr>
            <p:ph type="body" sz="half" idx="13"/>
          </p:nvPr>
        </p:nvSpPr>
        <p:spPr>
          <a:xfrm>
            <a:off x="457198" y="1435100"/>
            <a:ext cx="3008317" cy="4691063"/>
          </a:xfrm>
          <a:prstGeom prst="rect">
            <a:avLst/>
          </a:prstGeom>
        </p:spPr>
        <p:txBody>
          <a:bodyPr/>
          <a:lstStyle/>
          <a:p>
            <a:endParaRPr/>
          </a:p>
        </p:txBody>
      </p:sp>
      <p:sp>
        <p:nvSpPr>
          <p:cNvPr id="14"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Вертикальный заголовок и текст">
    <p:spTree>
      <p:nvGrpSpPr>
        <p:cNvPr id="1" name=""/>
        <p:cNvGrpSpPr/>
        <p:nvPr/>
      </p:nvGrpSpPr>
      <p:grpSpPr>
        <a:xfrm>
          <a:off x="0" y="0"/>
          <a:ext cx="0" cy="0"/>
          <a:chOff x="0" y="0"/>
          <a:chExt cx="0" cy="0"/>
        </a:xfrm>
      </p:grpSpPr>
      <p:sp>
        <p:nvSpPr>
          <p:cNvPr id="21" name="Текст заголовка"/>
          <p:cNvSpPr txBox="1">
            <a:spLocks noGrp="1"/>
          </p:cNvSpPr>
          <p:nvPr>
            <p:ph type="title"/>
          </p:nvPr>
        </p:nvSpPr>
        <p:spPr>
          <a:xfrm>
            <a:off x="6629400" y="274638"/>
            <a:ext cx="2057400" cy="5851527"/>
          </a:xfrm>
          <a:prstGeom prst="rect">
            <a:avLst/>
          </a:prstGeom>
        </p:spPr>
        <p:txBody>
          <a:bodyPr anchor="ctr"/>
          <a:lstStyle>
            <a:lvl1pPr algn="ctr">
              <a:defRPr sz="4400">
                <a:latin typeface="Myriad Pro"/>
                <a:ea typeface="Myriad Pro"/>
                <a:cs typeface="Myriad Pro"/>
                <a:sym typeface="Myriad Pro"/>
              </a:defRPr>
            </a:lvl1pPr>
          </a:lstStyle>
          <a:p>
            <a:r>
              <a:t>Текст заголовка</a:t>
            </a:r>
          </a:p>
        </p:txBody>
      </p:sp>
      <p:sp>
        <p:nvSpPr>
          <p:cNvPr id="22" name="Уровень текста 1…"/>
          <p:cNvSpPr txBox="1">
            <a:spLocks noGrp="1"/>
          </p:cNvSpPr>
          <p:nvPr>
            <p:ph type="body" idx="1"/>
          </p:nvPr>
        </p:nvSpPr>
        <p:spPr>
          <a:xfrm>
            <a:off x="457200" y="274638"/>
            <a:ext cx="6019800" cy="5851527"/>
          </a:xfrm>
          <a:prstGeom prst="rect">
            <a:avLst/>
          </a:prstGeom>
        </p:spPr>
        <p:txBody>
          <a:bodyPr/>
          <a:lstStyle/>
          <a:p>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23"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Титульный слайд">
    <p:spTree>
      <p:nvGrpSpPr>
        <p:cNvPr id="1" name=""/>
        <p:cNvGrpSpPr/>
        <p:nvPr/>
      </p:nvGrpSpPr>
      <p:grpSpPr>
        <a:xfrm>
          <a:off x="0" y="0"/>
          <a:ext cx="0" cy="0"/>
          <a:chOff x="0" y="0"/>
          <a:chExt cx="0" cy="0"/>
        </a:xfrm>
      </p:grpSpPr>
      <p:sp>
        <p:nvSpPr>
          <p:cNvPr id="30" name="Текст заголовка"/>
          <p:cNvSpPr txBox="1">
            <a:spLocks noGrp="1"/>
          </p:cNvSpPr>
          <p:nvPr>
            <p:ph type="title"/>
          </p:nvPr>
        </p:nvSpPr>
        <p:spPr>
          <a:xfrm>
            <a:off x="685800" y="2130425"/>
            <a:ext cx="7772400" cy="1470025"/>
          </a:xfrm>
          <a:prstGeom prst="rect">
            <a:avLst/>
          </a:prstGeom>
        </p:spPr>
        <p:txBody>
          <a:bodyPr anchor="ctr"/>
          <a:lstStyle>
            <a:lvl1pPr algn="ctr">
              <a:defRPr sz="4400">
                <a:latin typeface="Myriad Pro"/>
                <a:ea typeface="Myriad Pro"/>
                <a:cs typeface="Myriad Pro"/>
                <a:sym typeface="Myriad Pro"/>
              </a:defRPr>
            </a:lvl1pPr>
          </a:lstStyle>
          <a:p>
            <a:r>
              <a:t>Текст заголовка</a:t>
            </a:r>
          </a:p>
        </p:txBody>
      </p:sp>
      <p:sp>
        <p:nvSpPr>
          <p:cNvPr id="31" name="Уровень текста 1…"/>
          <p:cNvSpPr txBox="1">
            <a:spLocks noGrp="1"/>
          </p:cNvSpPr>
          <p:nvPr>
            <p:ph type="body" sz="quarter" idx="1"/>
          </p:nvPr>
        </p:nvSpPr>
        <p:spPr>
          <a:xfrm>
            <a:off x="1371600" y="3886200"/>
            <a:ext cx="6400800" cy="1752600"/>
          </a:xfrm>
          <a:prstGeom prst="rect">
            <a:avLst/>
          </a:prstGeom>
        </p:spPr>
        <p:txBody>
          <a:bodyPr/>
          <a:lstStyle>
            <a:lvl1pPr marL="0" indent="0" algn="ctr">
              <a:buSzTx/>
              <a:buFontTx/>
              <a:buNone/>
              <a:defRPr>
                <a:solidFill>
                  <a:srgbClr val="888888"/>
                </a:solidFill>
              </a:defRPr>
            </a:lvl1pPr>
            <a:lvl2pPr marL="0" indent="0" algn="ctr">
              <a:buSzTx/>
              <a:buFontTx/>
              <a:buNone/>
              <a:defRPr>
                <a:solidFill>
                  <a:srgbClr val="888888"/>
                </a:solidFill>
              </a:defRPr>
            </a:lvl2pPr>
            <a:lvl3pPr marL="0" indent="0" algn="ctr">
              <a:buSzTx/>
              <a:buFontTx/>
              <a:buNone/>
              <a:defRPr>
                <a:solidFill>
                  <a:srgbClr val="888888"/>
                </a:solidFill>
              </a:defRPr>
            </a:lvl3pPr>
            <a:lvl4pPr marL="0" indent="0" algn="ctr">
              <a:buSzTx/>
              <a:buFontTx/>
              <a:buNone/>
              <a:defRPr>
                <a:solidFill>
                  <a:srgbClr val="888888"/>
                </a:solidFill>
              </a:defRPr>
            </a:lvl4pPr>
            <a:lvl5pPr marL="0" indent="0" algn="ctr">
              <a:buSzTx/>
              <a:buFontTx/>
              <a:buNone/>
              <a:defRPr>
                <a:solidFill>
                  <a:srgbClr val="888888"/>
                </a:solidFill>
              </a:defRPr>
            </a:lvl5pPr>
          </a:lstStyle>
          <a:p>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32"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Пустой">
    <p:spTree>
      <p:nvGrpSpPr>
        <p:cNvPr id="1" name=""/>
        <p:cNvGrpSpPr/>
        <p:nvPr/>
      </p:nvGrpSpPr>
      <p:grpSpPr>
        <a:xfrm>
          <a:off x="0" y="0"/>
          <a:ext cx="0" cy="0"/>
          <a:chOff x="0" y="0"/>
          <a:chExt cx="0" cy="0"/>
        </a:xfrm>
      </p:grpSpPr>
      <p:sp>
        <p:nvSpPr>
          <p:cNvPr id="39" name="Номер слайда"/>
          <p:cNvSpPr txBox="1">
            <a:spLocks noGrp="1"/>
          </p:cNvSpPr>
          <p:nvPr>
            <p:ph type="sldNum" sz="quarter" idx="2"/>
          </p:nvPr>
        </p:nvSpPr>
        <p:spPr>
          <a:xfrm>
            <a:off x="8413150" y="6404294"/>
            <a:ext cx="273652" cy="269237"/>
          </a:xfrm>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jpe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6"/>
          <a:srcRect/>
          <a:stretch>
            <a:fillRect/>
          </a:stretch>
        </a:blipFill>
        <a:effectLst/>
      </p:bgPr>
    </p:bg>
    <p:spTree>
      <p:nvGrpSpPr>
        <p:cNvPr id="1" name=""/>
        <p:cNvGrpSpPr/>
        <p:nvPr/>
      </p:nvGrpSpPr>
      <p:grpSpPr>
        <a:xfrm>
          <a:off x="0" y="0"/>
          <a:ext cx="0" cy="0"/>
          <a:chOff x="0" y="0"/>
          <a:chExt cx="0" cy="0"/>
        </a:xfrm>
      </p:grpSpPr>
      <p:sp>
        <p:nvSpPr>
          <p:cNvPr id="2" name="Текст заголовка"/>
          <p:cNvSpPr txBox="1">
            <a:spLocks noGrp="1"/>
          </p:cNvSpPr>
          <p:nvPr>
            <p:ph type="title"/>
          </p:nvPr>
        </p:nvSpPr>
        <p:spPr>
          <a:xfrm>
            <a:off x="457200" y="273050"/>
            <a:ext cx="3008316" cy="1162050"/>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nchor="b">
            <a:normAutofit/>
          </a:bodyPr>
          <a:lstStyle/>
          <a:p>
            <a:r>
              <a:t>Текст заголовка</a:t>
            </a:r>
          </a:p>
        </p:txBody>
      </p:sp>
      <p:sp>
        <p:nvSpPr>
          <p:cNvPr id="3" name="Уровень текста 1…"/>
          <p:cNvSpPr txBox="1">
            <a:spLocks noGrp="1"/>
          </p:cNvSpPr>
          <p:nvPr>
            <p:ph type="body" idx="1"/>
          </p:nvPr>
        </p:nvSpPr>
        <p:spPr>
          <a:xfrm>
            <a:off x="3575050" y="273050"/>
            <a:ext cx="5111750" cy="5853113"/>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normAutofit/>
          </a:bodyPr>
          <a:lstStyle/>
          <a:p>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4" name="Номер слайда"/>
          <p:cNvSpPr txBox="1">
            <a:spLocks noGrp="1"/>
          </p:cNvSpPr>
          <p:nvPr>
            <p:ph type="sldNum" sz="quarter" idx="2"/>
          </p:nvPr>
        </p:nvSpPr>
        <p:spPr>
          <a:xfrm>
            <a:off x="8413151" y="6404294"/>
            <a:ext cx="273652" cy="269237"/>
          </a:xfrm>
          <a:prstGeom prst="rect">
            <a:avLst/>
          </a:prstGeom>
          <a:ln w="12700">
            <a:miter lim="400000"/>
          </a:ln>
        </p:spPr>
        <p:txBody>
          <a:bodyPr wrap="none" lIns="45718" tIns="45718" rIns="45718" bIns="45718" anchor="ctr">
            <a:spAutoFit/>
          </a:bodyPr>
          <a:lstStyle>
            <a:lvl1pPr algn="r">
              <a:defRPr sz="1200">
                <a:solidFill>
                  <a:srgbClr val="888888"/>
                </a:solidFill>
                <a:latin typeface="Myriad Pro"/>
                <a:ea typeface="Myriad Pro"/>
                <a:cs typeface="Myriad Pro"/>
                <a:sym typeface="Myriad Pro"/>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p:transition spd="med"/>
  <p:txStyles>
    <p:titleStyle>
      <a:lvl1pPr marL="0" marR="0" indent="0" algn="l" defTabSz="914400" rtl="0" latinLnBrk="0">
        <a:lnSpc>
          <a:spcPct val="100000"/>
        </a:lnSpc>
        <a:spcBef>
          <a:spcPts val="0"/>
        </a:spcBef>
        <a:spcAft>
          <a:spcPts val="0"/>
        </a:spcAft>
        <a:buClrTx/>
        <a:buSzTx/>
        <a:buFontTx/>
        <a:buNone/>
        <a:tabLst/>
        <a:defRPr sz="2000" b="0" i="0" u="none" strike="noStrike" cap="none" spc="0" baseline="0">
          <a:ln>
            <a:noFill/>
          </a:ln>
          <a:solidFill>
            <a:srgbClr val="953735"/>
          </a:solidFill>
          <a:uFillTx/>
          <a:latin typeface="Myriad Pro Bold"/>
          <a:ea typeface="Myriad Pro Bold"/>
          <a:cs typeface="Myriad Pro Bold"/>
          <a:sym typeface="Myriad Pro Bold"/>
        </a:defRPr>
      </a:lvl1pPr>
      <a:lvl2pPr marL="0" marR="0" indent="0" algn="l" defTabSz="914400" rtl="0" latinLnBrk="0">
        <a:lnSpc>
          <a:spcPct val="100000"/>
        </a:lnSpc>
        <a:spcBef>
          <a:spcPts val="0"/>
        </a:spcBef>
        <a:spcAft>
          <a:spcPts val="0"/>
        </a:spcAft>
        <a:buClrTx/>
        <a:buSzTx/>
        <a:buFontTx/>
        <a:buNone/>
        <a:tabLst/>
        <a:defRPr sz="2000" b="0" i="0" u="none" strike="noStrike" cap="none" spc="0" baseline="0">
          <a:ln>
            <a:noFill/>
          </a:ln>
          <a:solidFill>
            <a:srgbClr val="953735"/>
          </a:solidFill>
          <a:uFillTx/>
          <a:latin typeface="Myriad Pro Bold"/>
          <a:ea typeface="Myriad Pro Bold"/>
          <a:cs typeface="Myriad Pro Bold"/>
          <a:sym typeface="Myriad Pro Bold"/>
        </a:defRPr>
      </a:lvl2pPr>
      <a:lvl3pPr marL="0" marR="0" indent="0" algn="l" defTabSz="914400" rtl="0" latinLnBrk="0">
        <a:lnSpc>
          <a:spcPct val="100000"/>
        </a:lnSpc>
        <a:spcBef>
          <a:spcPts val="0"/>
        </a:spcBef>
        <a:spcAft>
          <a:spcPts val="0"/>
        </a:spcAft>
        <a:buClrTx/>
        <a:buSzTx/>
        <a:buFontTx/>
        <a:buNone/>
        <a:tabLst/>
        <a:defRPr sz="2000" b="0" i="0" u="none" strike="noStrike" cap="none" spc="0" baseline="0">
          <a:ln>
            <a:noFill/>
          </a:ln>
          <a:solidFill>
            <a:srgbClr val="953735"/>
          </a:solidFill>
          <a:uFillTx/>
          <a:latin typeface="Myriad Pro Bold"/>
          <a:ea typeface="Myriad Pro Bold"/>
          <a:cs typeface="Myriad Pro Bold"/>
          <a:sym typeface="Myriad Pro Bold"/>
        </a:defRPr>
      </a:lvl3pPr>
      <a:lvl4pPr marL="0" marR="0" indent="0" algn="l" defTabSz="914400" rtl="0" latinLnBrk="0">
        <a:lnSpc>
          <a:spcPct val="100000"/>
        </a:lnSpc>
        <a:spcBef>
          <a:spcPts val="0"/>
        </a:spcBef>
        <a:spcAft>
          <a:spcPts val="0"/>
        </a:spcAft>
        <a:buClrTx/>
        <a:buSzTx/>
        <a:buFontTx/>
        <a:buNone/>
        <a:tabLst/>
        <a:defRPr sz="2000" b="0" i="0" u="none" strike="noStrike" cap="none" spc="0" baseline="0">
          <a:ln>
            <a:noFill/>
          </a:ln>
          <a:solidFill>
            <a:srgbClr val="953735"/>
          </a:solidFill>
          <a:uFillTx/>
          <a:latin typeface="Myriad Pro Bold"/>
          <a:ea typeface="Myriad Pro Bold"/>
          <a:cs typeface="Myriad Pro Bold"/>
          <a:sym typeface="Myriad Pro Bold"/>
        </a:defRPr>
      </a:lvl4pPr>
      <a:lvl5pPr marL="0" marR="0" indent="0" algn="l" defTabSz="914400" rtl="0" latinLnBrk="0">
        <a:lnSpc>
          <a:spcPct val="100000"/>
        </a:lnSpc>
        <a:spcBef>
          <a:spcPts val="0"/>
        </a:spcBef>
        <a:spcAft>
          <a:spcPts val="0"/>
        </a:spcAft>
        <a:buClrTx/>
        <a:buSzTx/>
        <a:buFontTx/>
        <a:buNone/>
        <a:tabLst/>
        <a:defRPr sz="2000" b="0" i="0" u="none" strike="noStrike" cap="none" spc="0" baseline="0">
          <a:ln>
            <a:noFill/>
          </a:ln>
          <a:solidFill>
            <a:srgbClr val="953735"/>
          </a:solidFill>
          <a:uFillTx/>
          <a:latin typeface="Myriad Pro Bold"/>
          <a:ea typeface="Myriad Pro Bold"/>
          <a:cs typeface="Myriad Pro Bold"/>
          <a:sym typeface="Myriad Pro Bold"/>
        </a:defRPr>
      </a:lvl5pPr>
      <a:lvl6pPr marL="0" marR="0" indent="0" algn="l" defTabSz="914400" rtl="0" latinLnBrk="0">
        <a:lnSpc>
          <a:spcPct val="100000"/>
        </a:lnSpc>
        <a:spcBef>
          <a:spcPts val="0"/>
        </a:spcBef>
        <a:spcAft>
          <a:spcPts val="0"/>
        </a:spcAft>
        <a:buClrTx/>
        <a:buSzTx/>
        <a:buFontTx/>
        <a:buNone/>
        <a:tabLst/>
        <a:defRPr sz="2000" b="0" i="0" u="none" strike="noStrike" cap="none" spc="0" baseline="0">
          <a:ln>
            <a:noFill/>
          </a:ln>
          <a:solidFill>
            <a:srgbClr val="953735"/>
          </a:solidFill>
          <a:uFillTx/>
          <a:latin typeface="Myriad Pro Bold"/>
          <a:ea typeface="Myriad Pro Bold"/>
          <a:cs typeface="Myriad Pro Bold"/>
          <a:sym typeface="Myriad Pro Bold"/>
        </a:defRPr>
      </a:lvl6pPr>
      <a:lvl7pPr marL="0" marR="0" indent="0" algn="l" defTabSz="914400" rtl="0" latinLnBrk="0">
        <a:lnSpc>
          <a:spcPct val="100000"/>
        </a:lnSpc>
        <a:spcBef>
          <a:spcPts val="0"/>
        </a:spcBef>
        <a:spcAft>
          <a:spcPts val="0"/>
        </a:spcAft>
        <a:buClrTx/>
        <a:buSzTx/>
        <a:buFontTx/>
        <a:buNone/>
        <a:tabLst/>
        <a:defRPr sz="2000" b="0" i="0" u="none" strike="noStrike" cap="none" spc="0" baseline="0">
          <a:ln>
            <a:noFill/>
          </a:ln>
          <a:solidFill>
            <a:srgbClr val="953735"/>
          </a:solidFill>
          <a:uFillTx/>
          <a:latin typeface="Myriad Pro Bold"/>
          <a:ea typeface="Myriad Pro Bold"/>
          <a:cs typeface="Myriad Pro Bold"/>
          <a:sym typeface="Myriad Pro Bold"/>
        </a:defRPr>
      </a:lvl7pPr>
      <a:lvl8pPr marL="0" marR="0" indent="0" algn="l" defTabSz="914400" rtl="0" latinLnBrk="0">
        <a:lnSpc>
          <a:spcPct val="100000"/>
        </a:lnSpc>
        <a:spcBef>
          <a:spcPts val="0"/>
        </a:spcBef>
        <a:spcAft>
          <a:spcPts val="0"/>
        </a:spcAft>
        <a:buClrTx/>
        <a:buSzTx/>
        <a:buFontTx/>
        <a:buNone/>
        <a:tabLst/>
        <a:defRPr sz="2000" b="0" i="0" u="none" strike="noStrike" cap="none" spc="0" baseline="0">
          <a:ln>
            <a:noFill/>
          </a:ln>
          <a:solidFill>
            <a:srgbClr val="953735"/>
          </a:solidFill>
          <a:uFillTx/>
          <a:latin typeface="Myriad Pro Bold"/>
          <a:ea typeface="Myriad Pro Bold"/>
          <a:cs typeface="Myriad Pro Bold"/>
          <a:sym typeface="Myriad Pro Bold"/>
        </a:defRPr>
      </a:lvl8pPr>
      <a:lvl9pPr marL="0" marR="0" indent="0" algn="l" defTabSz="914400" rtl="0" latinLnBrk="0">
        <a:lnSpc>
          <a:spcPct val="100000"/>
        </a:lnSpc>
        <a:spcBef>
          <a:spcPts val="0"/>
        </a:spcBef>
        <a:spcAft>
          <a:spcPts val="0"/>
        </a:spcAft>
        <a:buClrTx/>
        <a:buSzTx/>
        <a:buFontTx/>
        <a:buNone/>
        <a:tabLst/>
        <a:defRPr sz="2000" b="0" i="0" u="none" strike="noStrike" cap="none" spc="0" baseline="0">
          <a:ln>
            <a:noFill/>
          </a:ln>
          <a:solidFill>
            <a:srgbClr val="953735"/>
          </a:solidFill>
          <a:uFillTx/>
          <a:latin typeface="Myriad Pro Bold"/>
          <a:ea typeface="Myriad Pro Bold"/>
          <a:cs typeface="Myriad Pro Bold"/>
          <a:sym typeface="Myriad Pro Bold"/>
        </a:defRPr>
      </a:lvl9pPr>
    </p:titleStyle>
    <p:bodyStyle>
      <a:lvl1pPr marL="342900" marR="0" indent="-342900" algn="l" defTabSz="9144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yriad Pro"/>
          <a:ea typeface="Myriad Pro"/>
          <a:cs typeface="Myriad Pro"/>
          <a:sym typeface="Myriad Pro"/>
        </a:defRPr>
      </a:lvl1pPr>
      <a:lvl2pPr marL="783771" marR="0" indent="-326571" algn="l" defTabSz="9144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yriad Pro"/>
          <a:ea typeface="Myriad Pro"/>
          <a:cs typeface="Myriad Pro"/>
          <a:sym typeface="Myriad Pro"/>
        </a:defRPr>
      </a:lvl2pPr>
      <a:lvl3pPr marL="1219200" marR="0" indent="-304800" algn="l" defTabSz="9144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yriad Pro"/>
          <a:ea typeface="Myriad Pro"/>
          <a:cs typeface="Myriad Pro"/>
          <a:sym typeface="Myriad Pro"/>
        </a:defRPr>
      </a:lvl3pPr>
      <a:lvl4pPr marL="1737360" marR="0" indent="-365760" algn="l" defTabSz="9144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yriad Pro"/>
          <a:ea typeface="Myriad Pro"/>
          <a:cs typeface="Myriad Pro"/>
          <a:sym typeface="Myriad Pro"/>
        </a:defRPr>
      </a:lvl4pPr>
      <a:lvl5pPr marL="2194560" marR="0" indent="-365760" algn="l" defTabSz="9144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yriad Pro"/>
          <a:ea typeface="Myriad Pro"/>
          <a:cs typeface="Myriad Pro"/>
          <a:sym typeface="Myriad Pro"/>
        </a:defRPr>
      </a:lvl5pPr>
      <a:lvl6pPr marL="2651760" marR="0" indent="-365760" algn="l" defTabSz="9144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yriad Pro"/>
          <a:ea typeface="Myriad Pro"/>
          <a:cs typeface="Myriad Pro"/>
          <a:sym typeface="Myriad Pro"/>
        </a:defRPr>
      </a:lvl6pPr>
      <a:lvl7pPr marL="3108960" marR="0" indent="-365760" algn="l" defTabSz="9144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yriad Pro"/>
          <a:ea typeface="Myriad Pro"/>
          <a:cs typeface="Myriad Pro"/>
          <a:sym typeface="Myriad Pro"/>
        </a:defRPr>
      </a:lvl7pPr>
      <a:lvl8pPr marL="3566159" marR="0" indent="-365759" algn="l" defTabSz="9144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yriad Pro"/>
          <a:ea typeface="Myriad Pro"/>
          <a:cs typeface="Myriad Pro"/>
          <a:sym typeface="Myriad Pro"/>
        </a:defRPr>
      </a:lvl8pPr>
      <a:lvl9pPr marL="4023359" marR="0" indent="-365759" algn="l" defTabSz="9144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yriad Pro"/>
          <a:ea typeface="Myriad Pro"/>
          <a:cs typeface="Myriad Pro"/>
          <a:sym typeface="Myriad Pro"/>
        </a:defRPr>
      </a:lvl9pPr>
    </p:bodyStyle>
    <p:otherStyle>
      <a:lvl1pPr marL="0" marR="0" indent="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Myriad Pro"/>
        </a:defRPr>
      </a:lvl1pPr>
      <a:lvl2pPr marL="0" marR="0" indent="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Myriad Pro"/>
        </a:defRPr>
      </a:lvl2pPr>
      <a:lvl3pPr marL="0" marR="0" indent="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Myriad Pro"/>
        </a:defRPr>
      </a:lvl3pPr>
      <a:lvl4pPr marL="0" marR="0" indent="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Myriad Pro"/>
        </a:defRPr>
      </a:lvl4pPr>
      <a:lvl5pPr marL="0" marR="0" indent="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Myriad Pro"/>
        </a:defRPr>
      </a:lvl5pPr>
      <a:lvl6pPr marL="0" marR="0" indent="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Myriad Pro"/>
        </a:defRPr>
      </a:lvl6pPr>
      <a:lvl7pPr marL="0" marR="0" indent="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Myriad Pro"/>
        </a:defRPr>
      </a:lvl7pPr>
      <a:lvl8pPr marL="0" marR="0" indent="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Myriad Pro"/>
        </a:defRPr>
      </a:lvl8pPr>
      <a:lvl9pPr marL="0" marR="0" indent="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Myriad Pro"/>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dailyheumsi.tistory.com/120?sfns=mo" TargetMode="External"/><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tif"/><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4.tif"/></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6.tif"/><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7.tif"/></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Заголовок 5"/>
          <p:cNvSpPr txBox="1">
            <a:spLocks noGrp="1"/>
          </p:cNvSpPr>
          <p:nvPr>
            <p:ph type="title"/>
          </p:nvPr>
        </p:nvSpPr>
        <p:spPr>
          <a:xfrm>
            <a:off x="423333" y="2006351"/>
            <a:ext cx="8602134" cy="1143001"/>
          </a:xfrm>
          <a:prstGeom prst="rect">
            <a:avLst/>
          </a:prstGeom>
        </p:spPr>
        <p:txBody>
          <a:bodyPr/>
          <a:lstStyle>
            <a:lvl1pPr>
              <a:defRPr sz="3200"/>
            </a:lvl1pPr>
          </a:lstStyle>
          <a:p>
            <a:r>
              <a:t>Using target to generate features</a:t>
            </a:r>
          </a:p>
        </p:txBody>
      </p:sp>
      <p:sp>
        <p:nvSpPr>
          <p:cNvPr id="2" name="직사각형 1"/>
          <p:cNvSpPr/>
          <p:nvPr/>
        </p:nvSpPr>
        <p:spPr>
          <a:xfrm>
            <a:off x="603637" y="4406602"/>
            <a:ext cx="7857783" cy="923330"/>
          </a:xfrm>
          <a:prstGeom prst="rect">
            <a:avLst/>
          </a:prstGeom>
        </p:spPr>
        <p:txBody>
          <a:bodyPr wrap="square">
            <a:spAutoFit/>
          </a:bodyPr>
          <a:lstStyle/>
          <a:p>
            <a:r>
              <a:rPr lang="ko-KR" altLang="en-US" dirty="0">
                <a:hlinkClick r:id="rId3"/>
              </a:rPr>
              <a:t>https://dailyheumsi.tistory.com/120?sfns=mo</a:t>
            </a:r>
            <a:r>
              <a:rPr lang="ko-KR" altLang="en-US" dirty="0"/>
              <a:t>  </a:t>
            </a:r>
            <a:endParaRPr lang="en-US" altLang="ko-KR" dirty="0"/>
          </a:p>
          <a:p>
            <a:endParaRPr lang="en-US" altLang="ko-KR" dirty="0"/>
          </a:p>
          <a:p>
            <a:r>
              <a:rPr lang="en-US" altLang="ko-KR" dirty="0"/>
              <a:t>Categorical Value Encoding</a:t>
            </a:r>
            <a:r>
              <a:rPr lang="ko-KR" altLang="en-US" dirty="0"/>
              <a:t>과 </a:t>
            </a:r>
            <a:r>
              <a:rPr lang="en-US" altLang="ko-KR" dirty="0"/>
              <a:t>Mean Encoding </a:t>
            </a:r>
            <a:r>
              <a:rPr lang="ko-KR" altLang="en-US" dirty="0"/>
              <a:t>한국어 </a:t>
            </a:r>
            <a:r>
              <a:rPr lang="ko-KR" altLang="en-US" dirty="0" err="1"/>
              <a:t>참고사이트</a:t>
            </a:r>
            <a:endParaRPr lang="ko-KR" altLang="en-US" dirty="0"/>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Заголовок 1"/>
          <p:cNvSpPr txBox="1">
            <a:spLocks noGrp="1"/>
          </p:cNvSpPr>
          <p:nvPr>
            <p:ph type="title"/>
          </p:nvPr>
        </p:nvSpPr>
        <p:spPr>
          <a:xfrm>
            <a:off x="-1" y="0"/>
            <a:ext cx="8565778" cy="584771"/>
          </a:xfrm>
          <a:prstGeom prst="rect">
            <a:avLst/>
          </a:prstGeom>
        </p:spPr>
        <p:txBody>
          <a:bodyPr/>
          <a:lstStyle>
            <a:lvl1pPr>
              <a:defRPr sz="3200"/>
            </a:lvl1pPr>
          </a:lstStyle>
          <a:p>
            <a:r>
              <a:t>Springleaf example</a:t>
            </a:r>
          </a:p>
        </p:txBody>
      </p:sp>
      <p:pic>
        <p:nvPicPr>
          <p:cNvPr id="105" name="pasted-image.png" descr="pasted-image.png"/>
          <p:cNvPicPr>
            <a:picLocks noChangeAspect="1"/>
          </p:cNvPicPr>
          <p:nvPr/>
        </p:nvPicPr>
        <p:blipFill>
          <a:blip r:embed="rId3"/>
          <a:srcRect l="1178"/>
          <a:stretch>
            <a:fillRect/>
          </a:stretch>
        </p:blipFill>
        <p:spPr>
          <a:xfrm>
            <a:off x="485026" y="743405"/>
            <a:ext cx="8453098" cy="1999795"/>
          </a:xfrm>
          <a:prstGeom prst="rect">
            <a:avLst/>
          </a:prstGeom>
          <a:ln w="12700">
            <a:miter lim="400000"/>
          </a:ln>
        </p:spPr>
      </p:pic>
      <p:pic>
        <p:nvPicPr>
          <p:cNvPr id="106" name="pasted-image.png" descr="pasted-image.png"/>
          <p:cNvPicPr>
            <a:picLocks noChangeAspect="1"/>
          </p:cNvPicPr>
          <p:nvPr/>
        </p:nvPicPr>
        <p:blipFill>
          <a:blip r:embed="rId4"/>
          <a:stretch>
            <a:fillRect/>
          </a:stretch>
        </p:blipFill>
        <p:spPr>
          <a:xfrm>
            <a:off x="485024" y="2671759"/>
            <a:ext cx="8453099" cy="3506215"/>
          </a:xfrm>
          <a:prstGeom prst="rect">
            <a:avLst/>
          </a:prstGeom>
          <a:ln w="12700">
            <a:miter lim="400000"/>
          </a:ln>
        </p:spPr>
      </p:pic>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 name="Заголовок 1"/>
          <p:cNvSpPr txBox="1">
            <a:spLocks noGrp="1"/>
          </p:cNvSpPr>
          <p:nvPr>
            <p:ph type="title"/>
          </p:nvPr>
        </p:nvSpPr>
        <p:spPr>
          <a:xfrm>
            <a:off x="-1" y="0"/>
            <a:ext cx="8565778" cy="584771"/>
          </a:xfrm>
          <a:prstGeom prst="rect">
            <a:avLst/>
          </a:prstGeom>
        </p:spPr>
        <p:txBody>
          <a:bodyPr/>
          <a:lstStyle>
            <a:lvl1pPr>
              <a:defRPr sz="3200"/>
            </a:lvl1pPr>
          </a:lstStyle>
          <a:p>
            <a:r>
              <a:t>Overfit</a:t>
            </a:r>
          </a:p>
        </p:txBody>
      </p:sp>
      <p:pic>
        <p:nvPicPr>
          <p:cNvPr id="109" name="pasted-image.png" descr="pasted-image.png"/>
          <p:cNvPicPr>
            <a:picLocks noChangeAspect="1"/>
          </p:cNvPicPr>
          <p:nvPr/>
        </p:nvPicPr>
        <p:blipFill>
          <a:blip r:embed="rId3"/>
          <a:stretch>
            <a:fillRect/>
          </a:stretch>
        </p:blipFill>
        <p:spPr>
          <a:xfrm>
            <a:off x="485024" y="745200"/>
            <a:ext cx="8453099" cy="3506214"/>
          </a:xfrm>
          <a:prstGeom prst="rect">
            <a:avLst/>
          </a:prstGeom>
          <a:ln w="12700">
            <a:miter lim="400000"/>
          </a:ln>
        </p:spPr>
      </p:pic>
      <p:sp>
        <p:nvSpPr>
          <p:cNvPr id="110" name="Shape 214"/>
          <p:cNvSpPr txBox="1">
            <a:spLocks noGrp="1"/>
          </p:cNvSpPr>
          <p:nvPr>
            <p:ph type="body" sz="quarter" idx="1"/>
          </p:nvPr>
        </p:nvSpPr>
        <p:spPr>
          <a:xfrm>
            <a:off x="2105661" y="4341069"/>
            <a:ext cx="899749" cy="458144"/>
          </a:xfrm>
          <a:prstGeom prst="rect">
            <a:avLst/>
          </a:prstGeom>
        </p:spPr>
        <p:txBody>
          <a:bodyPr/>
          <a:lstStyle>
            <a:lvl1pPr marL="0" indent="0">
              <a:buSzTx/>
              <a:buNone/>
              <a:defRPr sz="2400"/>
            </a:lvl1pPr>
          </a:lstStyle>
          <a:p>
            <a:r>
              <a:t>Train</a:t>
            </a:r>
          </a:p>
        </p:txBody>
      </p:sp>
      <p:sp>
        <p:nvSpPr>
          <p:cNvPr id="111" name="Shape 215"/>
          <p:cNvSpPr txBox="1"/>
          <p:nvPr/>
        </p:nvSpPr>
        <p:spPr>
          <a:xfrm>
            <a:off x="6131681" y="4341069"/>
            <a:ext cx="1420916" cy="556443"/>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ormAutofit fontScale="92500"/>
          </a:bodyPr>
          <a:lstStyle>
            <a:lvl1pPr>
              <a:defRPr sz="2400">
                <a:latin typeface="Myriad Pro"/>
                <a:ea typeface="Myriad Pro"/>
                <a:cs typeface="Myriad Pro"/>
                <a:sym typeface="Myriad Pro"/>
              </a:defRPr>
            </a:lvl1pPr>
          </a:lstStyle>
          <a:p>
            <a:r>
              <a:t>Validation</a:t>
            </a:r>
          </a:p>
        </p:txBody>
      </p:sp>
      <p:grpSp>
        <p:nvGrpSpPr>
          <p:cNvPr id="114" name="Group 1"/>
          <p:cNvGrpSpPr/>
          <p:nvPr/>
        </p:nvGrpSpPr>
        <p:grpSpPr>
          <a:xfrm>
            <a:off x="485024" y="4798929"/>
            <a:ext cx="8453099" cy="1236447"/>
            <a:chOff x="0" y="0"/>
            <a:chExt cx="8453097" cy="1236446"/>
          </a:xfrm>
        </p:grpSpPr>
        <p:pic>
          <p:nvPicPr>
            <p:cNvPr id="112" name="pasted-image.png" descr="pasted-image.png"/>
            <p:cNvPicPr>
              <a:picLocks noChangeAspect="1"/>
            </p:cNvPicPr>
            <p:nvPr/>
          </p:nvPicPr>
          <p:blipFill>
            <a:blip r:embed="rId4"/>
            <a:stretch>
              <a:fillRect/>
            </a:stretch>
          </p:blipFill>
          <p:spPr>
            <a:xfrm>
              <a:off x="-1" y="0"/>
              <a:ext cx="4231957" cy="1236447"/>
            </a:xfrm>
            <a:prstGeom prst="rect">
              <a:avLst/>
            </a:prstGeom>
            <a:ln w="12700" cap="flat">
              <a:noFill/>
              <a:miter lim="400000"/>
            </a:ln>
            <a:effectLst/>
          </p:spPr>
        </p:pic>
        <p:pic>
          <p:nvPicPr>
            <p:cNvPr id="113" name="pasted-image.png" descr="pasted-image.png"/>
            <p:cNvPicPr>
              <a:picLocks noChangeAspect="1"/>
            </p:cNvPicPr>
            <p:nvPr/>
          </p:nvPicPr>
          <p:blipFill>
            <a:blip r:embed="rId5"/>
            <a:stretch>
              <a:fillRect/>
            </a:stretch>
          </p:blipFill>
          <p:spPr>
            <a:xfrm>
              <a:off x="4188621" y="0"/>
              <a:ext cx="4264477" cy="1236447"/>
            </a:xfrm>
            <a:prstGeom prst="rect">
              <a:avLst/>
            </a:prstGeom>
            <a:ln w="12700" cap="flat">
              <a:noFill/>
              <a:miter lim="400000"/>
            </a:ln>
            <a:effectLst/>
          </p:spPr>
        </p:pic>
      </p:gr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Заголовок 1"/>
          <p:cNvSpPr txBox="1">
            <a:spLocks noGrp="1"/>
          </p:cNvSpPr>
          <p:nvPr>
            <p:ph type="title"/>
          </p:nvPr>
        </p:nvSpPr>
        <p:spPr>
          <a:xfrm>
            <a:off x="-1" y="0"/>
            <a:ext cx="8565778" cy="584771"/>
          </a:xfrm>
          <a:prstGeom prst="rect">
            <a:avLst/>
          </a:prstGeom>
        </p:spPr>
        <p:txBody>
          <a:bodyPr/>
          <a:lstStyle>
            <a:lvl1pPr>
              <a:defRPr sz="3200"/>
            </a:lvl1pPr>
          </a:lstStyle>
          <a:p>
            <a:r>
              <a:t>Regularization</a:t>
            </a:r>
          </a:p>
        </p:txBody>
      </p:sp>
      <p:sp>
        <p:nvSpPr>
          <p:cNvPr id="40" name="Shape 155"/>
          <p:cNvSpPr txBox="1">
            <a:spLocks noGrp="1"/>
          </p:cNvSpPr>
          <p:nvPr>
            <p:ph type="body" idx="1"/>
          </p:nvPr>
        </p:nvSpPr>
        <p:spPr>
          <a:xfrm>
            <a:off x="823356" y="1520824"/>
            <a:ext cx="8150164" cy="3412077"/>
          </a:xfrm>
          <a:prstGeom prst="rect">
            <a:avLst/>
          </a:prstGeom>
        </p:spPr>
        <p:txBody>
          <a:bodyPr/>
          <a:lstStyle/>
          <a:p>
            <a:pPr marL="457200" indent="-457200">
              <a:buFontTx/>
              <a:buAutoNum type="arabicPeriod"/>
              <a:defRPr sz="2400"/>
            </a:pPr>
            <a:r>
              <a:t>CV loop inside training data;</a:t>
            </a:r>
          </a:p>
          <a:p>
            <a:pPr marL="457200" indent="-457200">
              <a:buFontTx/>
              <a:buAutoNum type="arabicPeriod"/>
              <a:defRPr sz="2400"/>
            </a:pPr>
            <a:r>
              <a:t>Smoothing;</a:t>
            </a:r>
          </a:p>
          <a:p>
            <a:pPr marL="457200" indent="-457200">
              <a:buFontTx/>
              <a:buAutoNum type="arabicPeriod"/>
              <a:defRPr sz="2400"/>
            </a:pPr>
            <a:r>
              <a:t>Adding random noise;</a:t>
            </a:r>
          </a:p>
          <a:p>
            <a:pPr marL="457200" indent="-457200">
              <a:buFontTx/>
              <a:buAutoNum type="arabicPeriod"/>
              <a:defRPr sz="2400"/>
            </a:pPr>
            <a:r>
              <a:t>Sorting and calculating expanding mean.</a:t>
            </a:r>
          </a:p>
        </p:txBody>
      </p:sp>
      <p:pic>
        <p:nvPicPr>
          <p:cNvPr id="41" name="Picture 2" descr="Picture 2"/>
          <p:cNvPicPr>
            <a:picLocks noChangeAspect="1"/>
          </p:cNvPicPr>
          <p:nvPr/>
        </p:nvPicPr>
        <p:blipFill>
          <a:blip r:embed="rId3"/>
          <a:srcRect l="1988"/>
          <a:stretch>
            <a:fillRect/>
          </a:stretch>
        </p:blipFill>
        <p:spPr>
          <a:xfrm>
            <a:off x="2965593" y="3592119"/>
            <a:ext cx="3441690" cy="2029193"/>
          </a:xfrm>
          <a:prstGeom prst="rect">
            <a:avLst/>
          </a:prstGeom>
          <a:ln w="12700">
            <a:miter lim="400000"/>
          </a:ln>
        </p:spPr>
      </p:pic>
      <p:pic>
        <p:nvPicPr>
          <p:cNvPr id="42" name="Picture 4" descr="Picture 4"/>
          <p:cNvPicPr>
            <a:picLocks noChangeAspect="1"/>
          </p:cNvPicPr>
          <p:nvPr/>
        </p:nvPicPr>
        <p:blipFill>
          <a:blip r:embed="rId4"/>
          <a:stretch>
            <a:fillRect/>
          </a:stretch>
        </p:blipFill>
        <p:spPr>
          <a:xfrm>
            <a:off x="2334634" y="5561350"/>
            <a:ext cx="4690632" cy="872344"/>
          </a:xfrm>
          <a:prstGeom prst="rect">
            <a:avLst/>
          </a:prstGeom>
          <a:ln w="12700">
            <a:miter lim="400000"/>
          </a:ln>
        </p:spPr>
      </p:pic>
      <p:sp>
        <p:nvSpPr>
          <p:cNvPr id="43" name="TextBox 1"/>
          <p:cNvSpPr txBox="1"/>
          <p:nvPr/>
        </p:nvSpPr>
        <p:spPr>
          <a:xfrm>
            <a:off x="2637059" y="4212356"/>
            <a:ext cx="358336" cy="459737"/>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lvl1pPr>
              <a:defRPr sz="2400">
                <a:solidFill>
                  <a:srgbClr val="535353"/>
                </a:solidFill>
                <a:latin typeface="Myriad Pro"/>
                <a:ea typeface="Myriad Pro"/>
                <a:cs typeface="Myriad Pro"/>
                <a:sym typeface="Myriad Pro"/>
              </a:defRPr>
            </a:lvl1pPr>
          </a:lstStyle>
          <a:p>
            <a:r>
              <a:t>1.</a:t>
            </a:r>
          </a:p>
        </p:txBody>
      </p:sp>
      <p:sp>
        <p:nvSpPr>
          <p:cNvPr id="44" name="TextBox 7"/>
          <p:cNvSpPr txBox="1"/>
          <p:nvPr/>
        </p:nvSpPr>
        <p:spPr>
          <a:xfrm>
            <a:off x="1988653" y="5687369"/>
            <a:ext cx="358335" cy="459737"/>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lvl1pPr>
              <a:defRPr sz="2400">
                <a:solidFill>
                  <a:srgbClr val="535353"/>
                </a:solidFill>
                <a:latin typeface="Myriad Pro"/>
                <a:ea typeface="Myriad Pro"/>
                <a:cs typeface="Myriad Pro"/>
                <a:sym typeface="Myriad Pro"/>
              </a:defRPr>
            </a:lvl1pPr>
          </a:lstStyle>
          <a:p>
            <a:r>
              <a:t>2.</a:t>
            </a:r>
          </a:p>
        </p:txBody>
      </p:sp>
    </p:spTree>
    <p:extLst>
      <p:ext uri="{BB962C8B-B14F-4D97-AF65-F5344CB8AC3E}">
        <p14:creationId xmlns:p14="http://schemas.microsoft.com/office/powerpoint/2010/main" val="117783953"/>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Заголовок 1"/>
          <p:cNvSpPr txBox="1">
            <a:spLocks noGrp="1"/>
          </p:cNvSpPr>
          <p:nvPr>
            <p:ph type="title"/>
          </p:nvPr>
        </p:nvSpPr>
        <p:spPr>
          <a:xfrm>
            <a:off x="-1" y="0"/>
            <a:ext cx="8565778" cy="584771"/>
          </a:xfrm>
          <a:prstGeom prst="rect">
            <a:avLst/>
          </a:prstGeom>
        </p:spPr>
        <p:txBody>
          <a:bodyPr/>
          <a:lstStyle>
            <a:lvl1pPr>
              <a:defRPr sz="3200"/>
            </a:lvl1pPr>
          </a:lstStyle>
          <a:p>
            <a:r>
              <a:t>Regularization. CV loop</a:t>
            </a:r>
          </a:p>
        </p:txBody>
      </p:sp>
      <p:sp>
        <p:nvSpPr>
          <p:cNvPr id="49" name="Shape 155"/>
          <p:cNvSpPr txBox="1">
            <a:spLocks noGrp="1"/>
          </p:cNvSpPr>
          <p:nvPr>
            <p:ph type="body" idx="1"/>
          </p:nvPr>
        </p:nvSpPr>
        <p:spPr>
          <a:xfrm>
            <a:off x="823356" y="1520824"/>
            <a:ext cx="8150164" cy="3412077"/>
          </a:xfrm>
          <a:prstGeom prst="rect">
            <a:avLst/>
          </a:prstGeom>
        </p:spPr>
        <p:txBody>
          <a:bodyPr/>
          <a:lstStyle/>
          <a:p>
            <a:pPr>
              <a:defRPr sz="2400"/>
            </a:pPr>
            <a:r>
              <a:rPr dirty="0"/>
              <a:t>Robust and intuitive</a:t>
            </a:r>
          </a:p>
          <a:p>
            <a:pPr>
              <a:defRPr sz="2400"/>
            </a:pPr>
            <a:r>
              <a:rPr dirty="0"/>
              <a:t>Usually decent results with 4-5 folds across different datasets</a:t>
            </a:r>
          </a:p>
          <a:p>
            <a:pPr>
              <a:defRPr sz="2400"/>
            </a:pPr>
            <a:r>
              <a:rPr dirty="0"/>
              <a:t>Need to be careful with extreme situations like LOO</a:t>
            </a:r>
            <a:endParaRPr lang="en-US" dirty="0"/>
          </a:p>
          <a:p>
            <a:pPr>
              <a:defRPr sz="2400"/>
            </a:pPr>
            <a:endParaRPr dirty="0"/>
          </a:p>
        </p:txBody>
      </p:sp>
      <p:sp>
        <p:nvSpPr>
          <p:cNvPr id="50" name="Shape 130"/>
          <p:cNvSpPr txBox="1"/>
          <p:nvPr/>
        </p:nvSpPr>
        <p:spPr>
          <a:xfrm>
            <a:off x="3730468" y="3081760"/>
            <a:ext cx="1898964" cy="553642"/>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b">
            <a:normAutofit fontScale="92500"/>
          </a:bodyPr>
          <a:lstStyle>
            <a:lvl1pPr defTabSz="214984">
              <a:defRPr sz="2208">
                <a:solidFill>
                  <a:srgbClr val="953735"/>
                </a:solidFill>
                <a:latin typeface="Myriad Pro"/>
                <a:ea typeface="Myriad Pro"/>
                <a:cs typeface="Myriad Pro"/>
                <a:sym typeface="Myriad Pro"/>
              </a:defRPr>
            </a:lvl1pPr>
          </a:lstStyle>
          <a:p>
            <a:r>
              <a:rPr dirty="0" err="1"/>
              <a:t>KFold</a:t>
            </a:r>
            <a:r>
              <a:rPr dirty="0"/>
              <a:t> scheme</a:t>
            </a:r>
          </a:p>
        </p:txBody>
      </p:sp>
      <p:pic>
        <p:nvPicPr>
          <p:cNvPr id="51" name="Picture 8" descr="Picture 8"/>
          <p:cNvPicPr>
            <a:picLocks noChangeAspect="1"/>
          </p:cNvPicPr>
          <p:nvPr/>
        </p:nvPicPr>
        <p:blipFill>
          <a:blip r:embed="rId3"/>
          <a:srcRect l="1988"/>
          <a:stretch>
            <a:fillRect/>
          </a:stretch>
        </p:blipFill>
        <p:spPr>
          <a:xfrm>
            <a:off x="2459718" y="3572093"/>
            <a:ext cx="4577639" cy="2698939"/>
          </a:xfrm>
          <a:prstGeom prst="rect">
            <a:avLst/>
          </a:prstGeom>
          <a:ln w="12700">
            <a:miter lim="400000"/>
          </a:ln>
        </p:spPr>
      </p:pic>
    </p:spTree>
    <p:extLst>
      <p:ext uri="{BB962C8B-B14F-4D97-AF65-F5344CB8AC3E}">
        <p14:creationId xmlns:p14="http://schemas.microsoft.com/office/powerpoint/2010/main" val="992951465"/>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Заголовок 1"/>
          <p:cNvSpPr txBox="1">
            <a:spLocks noGrp="1"/>
          </p:cNvSpPr>
          <p:nvPr>
            <p:ph type="title"/>
          </p:nvPr>
        </p:nvSpPr>
        <p:spPr>
          <a:xfrm>
            <a:off x="-1" y="0"/>
            <a:ext cx="8565778" cy="584771"/>
          </a:xfrm>
          <a:prstGeom prst="rect">
            <a:avLst/>
          </a:prstGeom>
        </p:spPr>
        <p:txBody>
          <a:bodyPr/>
          <a:lstStyle>
            <a:lvl1pPr>
              <a:defRPr sz="3200"/>
            </a:lvl1pPr>
          </a:lstStyle>
          <a:p>
            <a:r>
              <a:t>Regularization. CV loop</a:t>
            </a:r>
          </a:p>
        </p:txBody>
      </p:sp>
      <p:pic>
        <p:nvPicPr>
          <p:cNvPr id="56" name="pasted-image.png" descr="pasted-image.png"/>
          <p:cNvPicPr>
            <a:picLocks noChangeAspect="1"/>
          </p:cNvPicPr>
          <p:nvPr/>
        </p:nvPicPr>
        <p:blipFill>
          <a:blip r:embed="rId3"/>
          <a:stretch>
            <a:fillRect/>
          </a:stretch>
        </p:blipFill>
        <p:spPr>
          <a:xfrm>
            <a:off x="419725" y="1520825"/>
            <a:ext cx="8587264" cy="3425929"/>
          </a:xfrm>
          <a:prstGeom prst="rect">
            <a:avLst/>
          </a:prstGeom>
          <a:ln w="12700">
            <a:miter lim="400000"/>
          </a:ln>
        </p:spPr>
      </p:pic>
    </p:spTree>
    <p:extLst>
      <p:ext uri="{BB962C8B-B14F-4D97-AF65-F5344CB8AC3E}">
        <p14:creationId xmlns:p14="http://schemas.microsoft.com/office/powerpoint/2010/main" val="129479366"/>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Заголовок 1"/>
          <p:cNvSpPr txBox="1">
            <a:spLocks noGrp="1"/>
          </p:cNvSpPr>
          <p:nvPr>
            <p:ph type="title"/>
          </p:nvPr>
        </p:nvSpPr>
        <p:spPr>
          <a:xfrm>
            <a:off x="-1" y="0"/>
            <a:ext cx="8565778" cy="584771"/>
          </a:xfrm>
          <a:prstGeom prst="rect">
            <a:avLst/>
          </a:prstGeom>
        </p:spPr>
        <p:txBody>
          <a:bodyPr/>
          <a:lstStyle>
            <a:lvl1pPr>
              <a:defRPr sz="3200"/>
            </a:lvl1pPr>
          </a:lstStyle>
          <a:p>
            <a:r>
              <a:t>Regularization. CV loop</a:t>
            </a:r>
          </a:p>
        </p:txBody>
      </p:sp>
      <p:sp>
        <p:nvSpPr>
          <p:cNvPr id="61" name="Shape 155"/>
          <p:cNvSpPr txBox="1">
            <a:spLocks noGrp="1"/>
          </p:cNvSpPr>
          <p:nvPr>
            <p:ph type="body" idx="1"/>
          </p:nvPr>
        </p:nvSpPr>
        <p:spPr>
          <a:xfrm>
            <a:off x="823356" y="1520824"/>
            <a:ext cx="8150164" cy="3412077"/>
          </a:xfrm>
          <a:prstGeom prst="rect">
            <a:avLst/>
          </a:prstGeom>
        </p:spPr>
        <p:txBody>
          <a:bodyPr/>
          <a:lstStyle/>
          <a:p>
            <a:pPr>
              <a:defRPr sz="2400"/>
            </a:pPr>
            <a:r>
              <a:t>Perfect feature for LOO scheme</a:t>
            </a:r>
          </a:p>
          <a:p>
            <a:pPr>
              <a:defRPr sz="2400"/>
            </a:pPr>
            <a:r>
              <a:t>Target variable leakage is still present even for KFold scheme</a:t>
            </a:r>
          </a:p>
        </p:txBody>
      </p:sp>
      <p:pic>
        <p:nvPicPr>
          <p:cNvPr id="62" name="pasted-image.png" descr="pasted-image.png"/>
          <p:cNvPicPr>
            <a:picLocks noChangeAspect="1"/>
          </p:cNvPicPr>
          <p:nvPr/>
        </p:nvPicPr>
        <p:blipFill>
          <a:blip r:embed="rId3"/>
          <a:stretch>
            <a:fillRect/>
          </a:stretch>
        </p:blipFill>
        <p:spPr>
          <a:xfrm>
            <a:off x="2808940" y="3226861"/>
            <a:ext cx="3742020" cy="2848862"/>
          </a:xfrm>
          <a:prstGeom prst="rect">
            <a:avLst/>
          </a:prstGeom>
          <a:ln w="12700">
            <a:miter lim="400000"/>
          </a:ln>
        </p:spPr>
      </p:pic>
      <p:sp>
        <p:nvSpPr>
          <p:cNvPr id="63" name="Shape 155"/>
          <p:cNvSpPr txBox="1"/>
          <p:nvPr/>
        </p:nvSpPr>
        <p:spPr>
          <a:xfrm>
            <a:off x="3676374" y="2673220"/>
            <a:ext cx="2007152" cy="553642"/>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b">
            <a:normAutofit fontScale="85000" lnSpcReduction="10000"/>
          </a:bodyPr>
          <a:lstStyle>
            <a:lvl1pPr defTabSz="224331">
              <a:defRPr sz="2304">
                <a:latin typeface="Myriad Pro"/>
                <a:ea typeface="Myriad Pro"/>
                <a:cs typeface="Myriad Pro"/>
                <a:sym typeface="Myriad Pro"/>
              </a:defRPr>
            </a:lvl1pPr>
          </a:lstStyle>
          <a:p>
            <a:r>
              <a:t>Leave-one-out</a:t>
            </a:r>
          </a:p>
        </p:txBody>
      </p:sp>
    </p:spTree>
    <p:extLst>
      <p:ext uri="{BB962C8B-B14F-4D97-AF65-F5344CB8AC3E}">
        <p14:creationId xmlns:p14="http://schemas.microsoft.com/office/powerpoint/2010/main" val="2750877166"/>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Заголовок 1"/>
          <p:cNvSpPr txBox="1">
            <a:spLocks noGrp="1"/>
          </p:cNvSpPr>
          <p:nvPr>
            <p:ph type="title"/>
          </p:nvPr>
        </p:nvSpPr>
        <p:spPr>
          <a:xfrm>
            <a:off x="-1" y="0"/>
            <a:ext cx="8565778" cy="584771"/>
          </a:xfrm>
          <a:prstGeom prst="rect">
            <a:avLst/>
          </a:prstGeom>
        </p:spPr>
        <p:txBody>
          <a:bodyPr/>
          <a:lstStyle>
            <a:lvl1pPr>
              <a:defRPr sz="3200"/>
            </a:lvl1pPr>
          </a:lstStyle>
          <a:p>
            <a:r>
              <a:t>Regularization.Smoothing</a:t>
            </a:r>
          </a:p>
        </p:txBody>
      </p:sp>
      <p:sp>
        <p:nvSpPr>
          <p:cNvPr id="68" name="Shape 155"/>
          <p:cNvSpPr txBox="1">
            <a:spLocks noGrp="1"/>
          </p:cNvSpPr>
          <p:nvPr>
            <p:ph type="body" idx="1"/>
          </p:nvPr>
        </p:nvSpPr>
        <p:spPr>
          <a:xfrm>
            <a:off x="823356" y="1520824"/>
            <a:ext cx="8150164" cy="3412077"/>
          </a:xfrm>
          <a:prstGeom prst="rect">
            <a:avLst/>
          </a:prstGeom>
        </p:spPr>
        <p:txBody>
          <a:bodyPr/>
          <a:lstStyle/>
          <a:p>
            <a:pPr>
              <a:defRPr sz="2400"/>
            </a:pPr>
            <a:r>
              <a:t>Alpha controls the amount of regularization</a:t>
            </a:r>
          </a:p>
          <a:p>
            <a:pPr>
              <a:defRPr sz="2400"/>
            </a:pPr>
            <a:r>
              <a:t>Only works together with some other regularization method</a:t>
            </a:r>
          </a:p>
        </p:txBody>
      </p:sp>
      <p:pic>
        <p:nvPicPr>
          <p:cNvPr id="69" name="Picture 1" descr="Picture 1"/>
          <p:cNvPicPr>
            <a:picLocks noChangeAspect="1"/>
          </p:cNvPicPr>
          <p:nvPr/>
        </p:nvPicPr>
        <p:blipFill>
          <a:blip r:embed="rId3"/>
          <a:stretch>
            <a:fillRect/>
          </a:stretch>
        </p:blipFill>
        <p:spPr>
          <a:xfrm>
            <a:off x="1224717" y="2585006"/>
            <a:ext cx="6910466" cy="1283710"/>
          </a:xfrm>
          <a:prstGeom prst="rect">
            <a:avLst/>
          </a:prstGeom>
          <a:ln w="12700">
            <a:miter lim="400000"/>
          </a:ln>
        </p:spPr>
      </p:pic>
    </p:spTree>
    <p:extLst>
      <p:ext uri="{BB962C8B-B14F-4D97-AF65-F5344CB8AC3E}">
        <p14:creationId xmlns:p14="http://schemas.microsoft.com/office/powerpoint/2010/main" val="3776285969"/>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Заголовок 1"/>
          <p:cNvSpPr txBox="1">
            <a:spLocks noGrp="1"/>
          </p:cNvSpPr>
          <p:nvPr>
            <p:ph type="title"/>
          </p:nvPr>
        </p:nvSpPr>
        <p:spPr>
          <a:xfrm>
            <a:off x="-1" y="0"/>
            <a:ext cx="8565778" cy="584771"/>
          </a:xfrm>
          <a:prstGeom prst="rect">
            <a:avLst/>
          </a:prstGeom>
        </p:spPr>
        <p:txBody>
          <a:bodyPr/>
          <a:lstStyle>
            <a:lvl1pPr>
              <a:defRPr sz="3200"/>
            </a:lvl1pPr>
          </a:lstStyle>
          <a:p>
            <a:r>
              <a:t>Regularization. Noise</a:t>
            </a:r>
          </a:p>
        </p:txBody>
      </p:sp>
      <p:sp>
        <p:nvSpPr>
          <p:cNvPr id="74" name="Shape 155"/>
          <p:cNvSpPr txBox="1">
            <a:spLocks noGrp="1"/>
          </p:cNvSpPr>
          <p:nvPr>
            <p:ph type="body" idx="1"/>
          </p:nvPr>
        </p:nvSpPr>
        <p:spPr>
          <a:xfrm>
            <a:off x="823356" y="1520824"/>
            <a:ext cx="8150164" cy="3412077"/>
          </a:xfrm>
          <a:prstGeom prst="rect">
            <a:avLst/>
          </a:prstGeom>
        </p:spPr>
        <p:txBody>
          <a:bodyPr/>
          <a:lstStyle/>
          <a:p>
            <a:pPr>
              <a:defRPr sz="2400"/>
            </a:pPr>
            <a:r>
              <a:t>Noise degrades the quality of encoding</a:t>
            </a:r>
          </a:p>
          <a:p>
            <a:pPr>
              <a:defRPr sz="2400"/>
            </a:pPr>
            <a:r>
              <a:t>How much noise should we add?</a:t>
            </a:r>
          </a:p>
          <a:p>
            <a:pPr>
              <a:defRPr sz="2400"/>
            </a:pPr>
            <a:r>
              <a:t>Usually used together with LOO</a:t>
            </a:r>
          </a:p>
        </p:txBody>
      </p:sp>
    </p:spTree>
    <p:extLst>
      <p:ext uri="{BB962C8B-B14F-4D97-AF65-F5344CB8AC3E}">
        <p14:creationId xmlns:p14="http://schemas.microsoft.com/office/powerpoint/2010/main" val="268319817"/>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Заголовок 1"/>
          <p:cNvSpPr txBox="1">
            <a:spLocks noGrp="1"/>
          </p:cNvSpPr>
          <p:nvPr>
            <p:ph type="title"/>
          </p:nvPr>
        </p:nvSpPr>
        <p:spPr>
          <a:xfrm>
            <a:off x="-1" y="0"/>
            <a:ext cx="8565778" cy="584771"/>
          </a:xfrm>
          <a:prstGeom prst="rect">
            <a:avLst/>
          </a:prstGeom>
        </p:spPr>
        <p:txBody>
          <a:bodyPr/>
          <a:lstStyle>
            <a:lvl1pPr>
              <a:defRPr sz="3200"/>
            </a:lvl1pPr>
          </a:lstStyle>
          <a:p>
            <a:r>
              <a:t>Regularization. Expanding mean</a:t>
            </a:r>
          </a:p>
        </p:txBody>
      </p:sp>
      <p:sp>
        <p:nvSpPr>
          <p:cNvPr id="79" name="Shape 155"/>
          <p:cNvSpPr txBox="1">
            <a:spLocks noGrp="1"/>
          </p:cNvSpPr>
          <p:nvPr>
            <p:ph type="body" idx="1"/>
          </p:nvPr>
        </p:nvSpPr>
        <p:spPr>
          <a:xfrm>
            <a:off x="823356" y="1520824"/>
            <a:ext cx="8150164" cy="3412077"/>
          </a:xfrm>
          <a:prstGeom prst="rect">
            <a:avLst/>
          </a:prstGeom>
        </p:spPr>
        <p:txBody>
          <a:bodyPr/>
          <a:lstStyle/>
          <a:p>
            <a:pPr>
              <a:defRPr sz="2400"/>
            </a:pPr>
            <a:r>
              <a:t>Least amount of leakage</a:t>
            </a:r>
          </a:p>
          <a:p>
            <a:pPr>
              <a:defRPr sz="2400"/>
            </a:pPr>
            <a:r>
              <a:t>No hyper parameters</a:t>
            </a:r>
          </a:p>
          <a:p>
            <a:pPr>
              <a:defRPr sz="2400"/>
            </a:pPr>
            <a:r>
              <a:t>Irregular encoding quality</a:t>
            </a:r>
          </a:p>
          <a:p>
            <a:pPr>
              <a:defRPr sz="2400"/>
            </a:pPr>
            <a:r>
              <a:t>Built - in in CatBoost</a:t>
            </a:r>
          </a:p>
        </p:txBody>
      </p:sp>
      <p:pic>
        <p:nvPicPr>
          <p:cNvPr id="80" name="pasted-image.png" descr="pasted-image.png"/>
          <p:cNvPicPr>
            <a:picLocks noChangeAspect="1"/>
          </p:cNvPicPr>
          <p:nvPr/>
        </p:nvPicPr>
        <p:blipFill>
          <a:blip r:embed="rId3"/>
          <a:stretch>
            <a:fillRect/>
          </a:stretch>
        </p:blipFill>
        <p:spPr>
          <a:xfrm>
            <a:off x="437922" y="3391875"/>
            <a:ext cx="8580567" cy="1099677"/>
          </a:xfrm>
          <a:prstGeom prst="rect">
            <a:avLst/>
          </a:prstGeom>
          <a:ln w="12700">
            <a:miter lim="400000"/>
          </a:ln>
        </p:spPr>
      </p:pic>
    </p:spTree>
    <p:extLst>
      <p:ext uri="{BB962C8B-B14F-4D97-AF65-F5344CB8AC3E}">
        <p14:creationId xmlns:p14="http://schemas.microsoft.com/office/powerpoint/2010/main" val="3630362220"/>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Заголовок 1"/>
          <p:cNvSpPr txBox="1">
            <a:spLocks noGrp="1"/>
          </p:cNvSpPr>
          <p:nvPr>
            <p:ph type="title"/>
          </p:nvPr>
        </p:nvSpPr>
        <p:spPr>
          <a:xfrm>
            <a:off x="-1" y="0"/>
            <a:ext cx="8565778" cy="584771"/>
          </a:xfrm>
          <a:prstGeom prst="rect">
            <a:avLst/>
          </a:prstGeom>
        </p:spPr>
        <p:txBody>
          <a:bodyPr/>
          <a:lstStyle>
            <a:lvl1pPr>
              <a:defRPr sz="3200"/>
            </a:lvl1pPr>
          </a:lstStyle>
          <a:p>
            <a:r>
              <a:t>Regularization. Conclusion</a:t>
            </a:r>
          </a:p>
        </p:txBody>
      </p:sp>
      <p:sp>
        <p:nvSpPr>
          <p:cNvPr id="85" name="Shape 155"/>
          <p:cNvSpPr txBox="1">
            <a:spLocks noGrp="1"/>
          </p:cNvSpPr>
          <p:nvPr>
            <p:ph type="body" idx="1"/>
          </p:nvPr>
        </p:nvSpPr>
        <p:spPr>
          <a:xfrm>
            <a:off x="823356" y="1520824"/>
            <a:ext cx="8150164" cy="3412077"/>
          </a:xfrm>
          <a:prstGeom prst="rect">
            <a:avLst/>
          </a:prstGeom>
        </p:spPr>
        <p:txBody>
          <a:bodyPr/>
          <a:lstStyle/>
          <a:p>
            <a:pPr>
              <a:defRPr sz="2400"/>
            </a:pPr>
            <a:r>
              <a:t>There are a lot ways to regularize mean encodings</a:t>
            </a:r>
          </a:p>
          <a:p>
            <a:pPr>
              <a:defRPr sz="2400"/>
            </a:pPr>
            <a:r>
              <a:t>Unending battle with target variable leakage</a:t>
            </a:r>
          </a:p>
          <a:p>
            <a:pPr>
              <a:defRPr sz="2400"/>
            </a:pPr>
            <a:r>
              <a:t>CV loop or Expanding mean for practical tasks</a:t>
            </a:r>
          </a:p>
        </p:txBody>
      </p:sp>
    </p:spTree>
    <p:extLst>
      <p:ext uri="{BB962C8B-B14F-4D97-AF65-F5344CB8AC3E}">
        <p14:creationId xmlns:p14="http://schemas.microsoft.com/office/powerpoint/2010/main" val="2724166588"/>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Заголовок 1"/>
          <p:cNvSpPr txBox="1">
            <a:spLocks noGrp="1"/>
          </p:cNvSpPr>
          <p:nvPr>
            <p:ph type="title"/>
          </p:nvPr>
        </p:nvSpPr>
        <p:spPr>
          <a:xfrm>
            <a:off x="-1" y="0"/>
            <a:ext cx="8565778" cy="584771"/>
          </a:xfrm>
          <a:prstGeom prst="rect">
            <a:avLst/>
          </a:prstGeom>
        </p:spPr>
        <p:txBody>
          <a:bodyPr/>
          <a:lstStyle>
            <a:lvl1pPr>
              <a:defRPr sz="3200"/>
            </a:lvl1pPr>
          </a:lstStyle>
          <a:p>
            <a:r>
              <a:t>Simple example</a:t>
            </a:r>
          </a:p>
        </p:txBody>
      </p:sp>
      <p:sp>
        <p:nvSpPr>
          <p:cNvPr id="53" name="Shape 155"/>
          <p:cNvSpPr txBox="1">
            <a:spLocks noGrp="1"/>
          </p:cNvSpPr>
          <p:nvPr>
            <p:ph type="body" idx="1"/>
          </p:nvPr>
        </p:nvSpPr>
        <p:spPr>
          <a:xfrm>
            <a:off x="823356" y="1520824"/>
            <a:ext cx="8150164" cy="3412077"/>
          </a:xfrm>
          <a:prstGeom prst="rect">
            <a:avLst/>
          </a:prstGeom>
        </p:spPr>
        <p:txBody>
          <a:bodyPr/>
          <a:lstStyle/>
          <a:p>
            <a:pPr>
              <a:spcBef>
                <a:spcPts val="0"/>
              </a:spcBef>
              <a:defRPr sz="2400"/>
            </a:pPr>
            <a:r>
              <a:t>Categorical feature</a:t>
            </a:r>
          </a:p>
          <a:p>
            <a:pPr marL="0" indent="0">
              <a:spcBef>
                <a:spcPts val="0"/>
              </a:spcBef>
              <a:buSzTx/>
              <a:buNone/>
              <a:defRPr sz="2400"/>
            </a:pPr>
            <a:r>
              <a:t>   - some city</a:t>
            </a:r>
          </a:p>
          <a:p>
            <a:pPr>
              <a:lnSpc>
                <a:spcPct val="150000"/>
              </a:lnSpc>
              <a:spcBef>
                <a:spcPts val="0"/>
              </a:spcBef>
              <a:defRPr sz="2400"/>
            </a:pPr>
            <a:r>
              <a:t>Binary classification</a:t>
            </a:r>
          </a:p>
        </p:txBody>
      </p:sp>
      <p:pic>
        <p:nvPicPr>
          <p:cNvPr id="54" name="pasted-image.png" descr="pasted-image.png"/>
          <p:cNvPicPr>
            <a:picLocks noChangeAspect="1"/>
          </p:cNvPicPr>
          <p:nvPr/>
        </p:nvPicPr>
        <p:blipFill>
          <a:blip r:embed="rId3"/>
          <a:stretch>
            <a:fillRect/>
          </a:stretch>
        </p:blipFill>
        <p:spPr>
          <a:xfrm>
            <a:off x="4424243" y="1128712"/>
            <a:ext cx="4141533" cy="4657723"/>
          </a:xfrm>
          <a:prstGeom prst="rect">
            <a:avLst/>
          </a:prstGeom>
          <a:ln w="12700">
            <a:miter lim="400000"/>
          </a:ln>
        </p:spPr>
      </p:pic>
      <p:sp>
        <p:nvSpPr>
          <p:cNvPr id="2" name="TextBox 1"/>
          <p:cNvSpPr txBox="1"/>
          <p:nvPr/>
        </p:nvSpPr>
        <p:spPr>
          <a:xfrm>
            <a:off x="1119673" y="3816220"/>
            <a:ext cx="2952086" cy="92332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altLang="ko-KR" dirty="0">
                <a:solidFill>
                  <a:schemeClr val="accent2">
                    <a:lumMod val="50000"/>
                  </a:schemeClr>
                </a:solidFill>
              </a:rPr>
              <a:t>Moscow: (2*1 + 3*0)/5 = 0.4</a:t>
            </a:r>
          </a:p>
          <a:p>
            <a:pPr marL="0" marR="0" indent="0" algn="l" defTabSz="914400" rtl="0" fontAlgn="auto" latinLnBrk="0" hangingPunct="0">
              <a:lnSpc>
                <a:spcPct val="100000"/>
              </a:lnSpc>
              <a:spcBef>
                <a:spcPts val="0"/>
              </a:spcBef>
              <a:spcAft>
                <a:spcPts val="0"/>
              </a:spcAft>
              <a:buClrTx/>
              <a:buSzTx/>
              <a:buFontTx/>
              <a:buNone/>
              <a:tabLst/>
            </a:pPr>
            <a:r>
              <a:rPr kumimoji="0" lang="en-US" altLang="ko-KR" sz="1800" b="0" i="0" u="none" strike="noStrike" cap="none" spc="0" normalizeH="0" baseline="0" dirty="0" err="1">
                <a:ln>
                  <a:noFill/>
                </a:ln>
                <a:solidFill>
                  <a:schemeClr val="accent2">
                    <a:lumMod val="50000"/>
                  </a:schemeClr>
                </a:solidFill>
                <a:effectLst/>
                <a:uFillTx/>
                <a:latin typeface="+mn-lt"/>
                <a:ea typeface="+mn-ea"/>
                <a:cs typeface="+mn-cs"/>
                <a:sym typeface="Helvetica"/>
              </a:rPr>
              <a:t>Tver</a:t>
            </a:r>
            <a:r>
              <a:rPr kumimoji="0" lang="en-US" altLang="ko-KR" sz="1800" b="0" i="0" u="none" strike="noStrike" cap="none" spc="0" normalizeH="0" baseline="0" dirty="0">
                <a:ln>
                  <a:noFill/>
                </a:ln>
                <a:solidFill>
                  <a:schemeClr val="accent2">
                    <a:lumMod val="50000"/>
                  </a:schemeClr>
                </a:solidFill>
                <a:effectLst/>
                <a:uFillTx/>
                <a:latin typeface="+mn-lt"/>
                <a:ea typeface="+mn-ea"/>
                <a:cs typeface="+mn-cs"/>
                <a:sym typeface="Helvetica"/>
              </a:rPr>
              <a:t>: (4*1 + 1*0)/5 = 0.8</a:t>
            </a:r>
          </a:p>
          <a:p>
            <a:pPr marL="0" marR="0" indent="0" algn="l" defTabSz="914400" rtl="0" fontAlgn="auto" latinLnBrk="0" hangingPunct="0">
              <a:lnSpc>
                <a:spcPct val="100000"/>
              </a:lnSpc>
              <a:spcBef>
                <a:spcPts val="0"/>
              </a:spcBef>
              <a:spcAft>
                <a:spcPts val="0"/>
              </a:spcAft>
              <a:buClrTx/>
              <a:buSzTx/>
              <a:buFontTx/>
              <a:buNone/>
              <a:tabLst/>
            </a:pPr>
            <a:r>
              <a:rPr lang="en-US" altLang="ko-KR" dirty="0" err="1">
                <a:solidFill>
                  <a:schemeClr val="accent2">
                    <a:lumMod val="50000"/>
                  </a:schemeClr>
                </a:solidFill>
              </a:rPr>
              <a:t>Kln</a:t>
            </a:r>
            <a:r>
              <a:rPr lang="en-US" altLang="ko-KR" dirty="0">
                <a:solidFill>
                  <a:schemeClr val="accent2">
                    <a:lumMod val="50000"/>
                  </a:schemeClr>
                </a:solidFill>
              </a:rPr>
              <a:t>: (0*2)/2 = 0</a:t>
            </a:r>
            <a:endParaRPr kumimoji="0" lang="ko-KR" altLang="en-US" sz="1800" b="0" i="0" u="none" strike="noStrike" cap="none" spc="0" normalizeH="0" baseline="0" dirty="0">
              <a:ln>
                <a:noFill/>
              </a:ln>
              <a:solidFill>
                <a:schemeClr val="accent2">
                  <a:lumMod val="50000"/>
                </a:schemeClr>
              </a:solidFill>
              <a:effectLst/>
              <a:uFillTx/>
              <a:sym typeface="Helvetica"/>
            </a:endParaRPr>
          </a:p>
        </p:txBody>
      </p:sp>
      <p:sp>
        <p:nvSpPr>
          <p:cNvPr id="3" name="아래쪽 화살표 2"/>
          <p:cNvSpPr/>
          <p:nvPr/>
        </p:nvSpPr>
        <p:spPr>
          <a:xfrm>
            <a:off x="7081935" y="746449"/>
            <a:ext cx="307910" cy="382263"/>
          </a:xfrm>
          <a:prstGeom prst="downArrow">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ko-KR" altLang="en-US" sz="1800" b="0" i="0" u="none" strike="noStrike" cap="none" spc="0" normalizeH="0" baseline="0">
              <a:ln>
                <a:noFill/>
              </a:ln>
              <a:solidFill>
                <a:srgbClr val="000000"/>
              </a:solidFill>
              <a:effectLst/>
              <a:uFillTx/>
              <a:latin typeface="+mn-lt"/>
              <a:ea typeface="+mn-ea"/>
              <a:cs typeface="+mn-cs"/>
              <a:sym typeface="Helvetica"/>
            </a:endParaRP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Заголовок 1"/>
          <p:cNvSpPr txBox="1">
            <a:spLocks noGrp="1"/>
          </p:cNvSpPr>
          <p:nvPr>
            <p:ph type="title"/>
          </p:nvPr>
        </p:nvSpPr>
        <p:spPr>
          <a:xfrm>
            <a:off x="-1" y="0"/>
            <a:ext cx="8565778" cy="584771"/>
          </a:xfrm>
          <a:prstGeom prst="rect">
            <a:avLst/>
          </a:prstGeom>
        </p:spPr>
        <p:txBody>
          <a:bodyPr/>
          <a:lstStyle>
            <a:lvl1pPr>
              <a:defRPr sz="3200"/>
            </a:lvl1pPr>
          </a:lstStyle>
          <a:p>
            <a:r>
              <a:rPr dirty="0"/>
              <a:t>Generalizations and extensions</a:t>
            </a:r>
          </a:p>
        </p:txBody>
      </p:sp>
      <p:sp>
        <p:nvSpPr>
          <p:cNvPr id="40" name="Shape 155"/>
          <p:cNvSpPr txBox="1">
            <a:spLocks noGrp="1"/>
          </p:cNvSpPr>
          <p:nvPr>
            <p:ph type="body" idx="1"/>
          </p:nvPr>
        </p:nvSpPr>
        <p:spPr>
          <a:xfrm>
            <a:off x="823356" y="1520824"/>
            <a:ext cx="8150164" cy="3412077"/>
          </a:xfrm>
          <a:prstGeom prst="rect">
            <a:avLst/>
          </a:prstGeom>
        </p:spPr>
        <p:txBody>
          <a:bodyPr/>
          <a:lstStyle/>
          <a:p>
            <a:pPr>
              <a:defRPr sz="2400"/>
            </a:pPr>
            <a:r>
              <a:t>Using target variable in different tasks. Regression, multiclass</a:t>
            </a:r>
          </a:p>
          <a:p>
            <a:pPr>
              <a:defRPr sz="2400"/>
            </a:pPr>
            <a:r>
              <a:t>Domains with many-to-many relations</a:t>
            </a:r>
          </a:p>
          <a:p>
            <a:pPr>
              <a:defRPr sz="2400"/>
            </a:pPr>
            <a:r>
              <a:t>Timeseries</a:t>
            </a:r>
          </a:p>
          <a:p>
            <a:pPr>
              <a:defRPr sz="2400"/>
            </a:pPr>
            <a:r>
              <a:t>Encoding interactions and numerical features</a:t>
            </a:r>
          </a:p>
        </p:txBody>
      </p:sp>
    </p:spTree>
    <p:extLst>
      <p:ext uri="{BB962C8B-B14F-4D97-AF65-F5344CB8AC3E}">
        <p14:creationId xmlns:p14="http://schemas.microsoft.com/office/powerpoint/2010/main" val="454305027"/>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Заголовок 1"/>
          <p:cNvSpPr txBox="1">
            <a:spLocks noGrp="1"/>
          </p:cNvSpPr>
          <p:nvPr>
            <p:ph type="title"/>
          </p:nvPr>
        </p:nvSpPr>
        <p:spPr>
          <a:xfrm>
            <a:off x="-1" y="0"/>
            <a:ext cx="8565778" cy="584771"/>
          </a:xfrm>
          <a:prstGeom prst="rect">
            <a:avLst/>
          </a:prstGeom>
        </p:spPr>
        <p:txBody>
          <a:bodyPr/>
          <a:lstStyle>
            <a:lvl1pPr>
              <a:defRPr sz="3200"/>
            </a:lvl1pPr>
          </a:lstStyle>
          <a:p>
            <a:r>
              <a:t>Regression and multiclass</a:t>
            </a:r>
          </a:p>
        </p:txBody>
      </p:sp>
      <p:sp>
        <p:nvSpPr>
          <p:cNvPr id="45" name="Shape 155"/>
          <p:cNvSpPr txBox="1">
            <a:spLocks noGrp="1"/>
          </p:cNvSpPr>
          <p:nvPr>
            <p:ph type="body" idx="1"/>
          </p:nvPr>
        </p:nvSpPr>
        <p:spPr>
          <a:xfrm>
            <a:off x="823356" y="1520824"/>
            <a:ext cx="8150164" cy="3412077"/>
          </a:xfrm>
          <a:prstGeom prst="rect">
            <a:avLst/>
          </a:prstGeom>
        </p:spPr>
        <p:txBody>
          <a:bodyPr/>
          <a:lstStyle/>
          <a:p>
            <a:pPr>
              <a:defRPr sz="2400"/>
            </a:pPr>
            <a:r>
              <a:t>More statistics for regression tasks. Percentiles, std, distribution bins.</a:t>
            </a:r>
          </a:p>
          <a:p>
            <a:pPr>
              <a:defRPr sz="2400"/>
            </a:pPr>
            <a:r>
              <a:t>Introducing new information for one vs all classifiers in multi class tasks</a:t>
            </a:r>
          </a:p>
        </p:txBody>
      </p:sp>
    </p:spTree>
    <p:extLst>
      <p:ext uri="{BB962C8B-B14F-4D97-AF65-F5344CB8AC3E}">
        <p14:creationId xmlns:p14="http://schemas.microsoft.com/office/powerpoint/2010/main" val="876907201"/>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Заголовок 1"/>
          <p:cNvSpPr txBox="1">
            <a:spLocks noGrp="1"/>
          </p:cNvSpPr>
          <p:nvPr>
            <p:ph type="title"/>
          </p:nvPr>
        </p:nvSpPr>
        <p:spPr>
          <a:xfrm>
            <a:off x="-1" y="0"/>
            <a:ext cx="8565778" cy="584771"/>
          </a:xfrm>
          <a:prstGeom prst="rect">
            <a:avLst/>
          </a:prstGeom>
        </p:spPr>
        <p:txBody>
          <a:bodyPr/>
          <a:lstStyle>
            <a:lvl1pPr>
              <a:defRPr sz="3200"/>
            </a:lvl1pPr>
          </a:lstStyle>
          <a:p>
            <a:r>
              <a:t>Many-to-many relations</a:t>
            </a:r>
          </a:p>
        </p:txBody>
      </p:sp>
      <p:sp>
        <p:nvSpPr>
          <p:cNvPr id="50" name="Shape 155"/>
          <p:cNvSpPr txBox="1">
            <a:spLocks noGrp="1"/>
          </p:cNvSpPr>
          <p:nvPr>
            <p:ph type="body" idx="1"/>
          </p:nvPr>
        </p:nvSpPr>
        <p:spPr>
          <a:xfrm>
            <a:off x="823356" y="1520824"/>
            <a:ext cx="8150164" cy="3412077"/>
          </a:xfrm>
          <a:prstGeom prst="rect">
            <a:avLst/>
          </a:prstGeom>
        </p:spPr>
        <p:txBody>
          <a:bodyPr/>
          <a:lstStyle/>
          <a:p>
            <a:pPr>
              <a:defRPr sz="2400"/>
            </a:pPr>
            <a:r>
              <a:t>Cross product of entities</a:t>
            </a:r>
          </a:p>
          <a:p>
            <a:pPr>
              <a:defRPr sz="2400"/>
            </a:pPr>
            <a:r>
              <a:t>Statistics from vectors</a:t>
            </a:r>
          </a:p>
        </p:txBody>
      </p:sp>
      <p:graphicFrame>
        <p:nvGraphicFramePr>
          <p:cNvPr id="51" name="Table 1"/>
          <p:cNvGraphicFramePr/>
          <p:nvPr/>
        </p:nvGraphicFramePr>
        <p:xfrm>
          <a:off x="505450" y="2772899"/>
          <a:ext cx="4703892" cy="2160000"/>
        </p:xfrm>
        <a:graphic>
          <a:graphicData uri="http://schemas.openxmlformats.org/drawingml/2006/table">
            <a:tbl>
              <a:tblPr>
                <a:tableStyleId>{4C3C2611-4C71-4FC5-86AE-919BDF0F9419}</a:tableStyleId>
              </a:tblPr>
              <a:tblGrid>
                <a:gridCol w="1110844">
                  <a:extLst>
                    <a:ext uri="{9D8B030D-6E8A-4147-A177-3AD203B41FA5}">
                      <a16:colId xmlns:a16="http://schemas.microsoft.com/office/drawing/2014/main" val="20000"/>
                    </a:ext>
                  </a:extLst>
                </a:gridCol>
                <a:gridCol w="2399989">
                  <a:extLst>
                    <a:ext uri="{9D8B030D-6E8A-4147-A177-3AD203B41FA5}">
                      <a16:colId xmlns:a16="http://schemas.microsoft.com/office/drawing/2014/main" val="20001"/>
                    </a:ext>
                  </a:extLst>
                </a:gridCol>
                <a:gridCol w="1193059">
                  <a:extLst>
                    <a:ext uri="{9D8B030D-6E8A-4147-A177-3AD203B41FA5}">
                      <a16:colId xmlns:a16="http://schemas.microsoft.com/office/drawing/2014/main" val="20002"/>
                    </a:ext>
                  </a:extLst>
                </a:gridCol>
              </a:tblGrid>
              <a:tr h="432000">
                <a:tc>
                  <a:txBody>
                    <a:bodyPr/>
                    <a:lstStyle/>
                    <a:p>
                      <a:pPr algn="ctr">
                        <a:defRPr sz="1800"/>
                      </a:pPr>
                      <a:r>
                        <a:rPr sz="2400">
                          <a:latin typeface="Myriad Pro"/>
                          <a:ea typeface="Myriad Pro"/>
                          <a:cs typeface="Myriad Pro"/>
                        </a:rPr>
                        <a:t>User_id</a:t>
                      </a:r>
                    </a:p>
                  </a:txBody>
                  <a:tcPr marL="0" marR="0" marT="0" marB="0" anchor="ctr" horzOverflow="overflow">
                    <a:lnL w="12700">
                      <a:miter lim="400000"/>
                    </a:lnL>
                    <a:lnR w="19050">
                      <a:solidFill>
                        <a:srgbClr val="D9D9D9"/>
                      </a:solidFill>
                    </a:lnR>
                    <a:lnT w="12700">
                      <a:miter lim="400000"/>
                    </a:lnT>
                    <a:lnB w="19050">
                      <a:solidFill>
                        <a:srgbClr val="D9D9D9"/>
                      </a:solidFill>
                    </a:lnB>
                    <a:solidFill>
                      <a:srgbClr val="D9D9D9"/>
                    </a:solidFill>
                  </a:tcPr>
                </a:tc>
                <a:tc>
                  <a:txBody>
                    <a:bodyPr/>
                    <a:lstStyle/>
                    <a:p>
                      <a:pPr algn="ctr">
                        <a:defRPr sz="1800"/>
                      </a:pPr>
                      <a:r>
                        <a:rPr sz="2400">
                          <a:latin typeface="Myriad Pro"/>
                          <a:ea typeface="Myriad Pro"/>
                          <a:cs typeface="Myriad Pro"/>
                        </a:rPr>
                        <a:t>APPS</a:t>
                      </a:r>
                    </a:p>
                  </a:txBody>
                  <a:tcPr marL="0" marR="0" marT="0" marB="0" anchor="ctr" horzOverflow="overflow">
                    <a:lnL w="19050">
                      <a:solidFill>
                        <a:srgbClr val="D9D9D9"/>
                      </a:solidFill>
                    </a:lnL>
                    <a:lnR w="19050">
                      <a:solidFill>
                        <a:srgbClr val="D9D9D9"/>
                      </a:solidFill>
                    </a:lnR>
                    <a:lnT w="12700">
                      <a:miter lim="400000"/>
                    </a:lnT>
                    <a:lnB w="19050">
                      <a:solidFill>
                        <a:srgbClr val="D9D9D9"/>
                      </a:solidFill>
                    </a:lnB>
                    <a:solidFill>
                      <a:srgbClr val="D9D9D9"/>
                    </a:solidFill>
                  </a:tcPr>
                </a:tc>
                <a:tc>
                  <a:txBody>
                    <a:bodyPr/>
                    <a:lstStyle/>
                    <a:p>
                      <a:pPr algn="ctr">
                        <a:defRPr sz="1800"/>
                      </a:pPr>
                      <a:r>
                        <a:rPr sz="2400">
                          <a:latin typeface="Myriad Pro"/>
                          <a:ea typeface="Myriad Pro"/>
                          <a:cs typeface="Myriad Pro"/>
                        </a:rPr>
                        <a:t>Target</a:t>
                      </a:r>
                    </a:p>
                  </a:txBody>
                  <a:tcPr marL="0" marR="0" marT="0" marB="0" anchor="ctr" horzOverflow="overflow">
                    <a:lnL w="19050">
                      <a:solidFill>
                        <a:srgbClr val="D9D9D9"/>
                      </a:solidFill>
                    </a:lnL>
                    <a:lnR w="12700">
                      <a:miter lim="400000"/>
                    </a:lnR>
                    <a:lnT w="12700">
                      <a:miter lim="400000"/>
                    </a:lnT>
                    <a:lnB w="19050">
                      <a:solidFill>
                        <a:srgbClr val="D9D9D9"/>
                      </a:solidFill>
                    </a:lnB>
                    <a:solidFill>
                      <a:srgbClr val="D9D9D9"/>
                    </a:solidFill>
                  </a:tcPr>
                </a:tc>
                <a:extLst>
                  <a:ext uri="{0D108BD9-81ED-4DB2-BD59-A6C34878D82A}">
                    <a16:rowId xmlns:a16="http://schemas.microsoft.com/office/drawing/2014/main" val="10000"/>
                  </a:ext>
                </a:extLst>
              </a:tr>
              <a:tr h="432000">
                <a:tc>
                  <a:txBody>
                    <a:bodyPr/>
                    <a:lstStyle/>
                    <a:p>
                      <a:pPr algn="ctr">
                        <a:defRPr sz="1800"/>
                      </a:pPr>
                      <a:r>
                        <a:rPr sz="2400">
                          <a:latin typeface="Myriad Pro"/>
                          <a:ea typeface="Myriad Pro"/>
                          <a:cs typeface="Myriad Pro"/>
                        </a:rPr>
                        <a:t>10</a:t>
                      </a:r>
                    </a:p>
                  </a:txBody>
                  <a:tcPr marL="0" marR="0" marT="0" marB="0" anchor="ctr" horzOverflow="overflow">
                    <a:lnL w="12700">
                      <a:miter lim="400000"/>
                    </a:lnL>
                    <a:lnR w="19050">
                      <a:solidFill>
                        <a:srgbClr val="D9D9D9"/>
                      </a:solidFill>
                    </a:lnR>
                    <a:lnT w="19050">
                      <a:solidFill>
                        <a:srgbClr val="D9D9D9"/>
                      </a:solidFill>
                    </a:lnT>
                    <a:lnB w="19050">
                      <a:solidFill>
                        <a:srgbClr val="D9D9D9"/>
                      </a:solidFill>
                    </a:lnB>
                    <a:solidFill>
                      <a:srgbClr val="F2F2F2"/>
                    </a:solidFill>
                  </a:tcPr>
                </a:tc>
                <a:tc>
                  <a:txBody>
                    <a:bodyPr/>
                    <a:lstStyle/>
                    <a:p>
                      <a:pPr algn="ctr">
                        <a:defRPr sz="1800"/>
                      </a:pPr>
                      <a:r>
                        <a:rPr sz="2400">
                          <a:latin typeface="Myriad Pro"/>
                          <a:ea typeface="Myriad Pro"/>
                          <a:cs typeface="Myriad Pro"/>
                        </a:rPr>
                        <a:t>APP1; APP2; APP3</a:t>
                      </a:r>
                    </a:p>
                  </a:txBody>
                  <a:tcPr marL="0" marR="0" marT="0" marB="0" anchor="ctr" horzOverflow="overflow">
                    <a:lnL w="19050">
                      <a:solidFill>
                        <a:srgbClr val="D9D9D9"/>
                      </a:solidFill>
                    </a:lnL>
                    <a:lnR w="19050">
                      <a:solidFill>
                        <a:srgbClr val="D9D9D9"/>
                      </a:solidFill>
                    </a:lnR>
                    <a:lnT w="19050">
                      <a:solidFill>
                        <a:srgbClr val="D9D9D9"/>
                      </a:solidFill>
                    </a:lnT>
                    <a:lnB w="19050">
                      <a:solidFill>
                        <a:srgbClr val="D9D9D9"/>
                      </a:solidFill>
                    </a:lnB>
                    <a:solidFill>
                      <a:srgbClr val="F2F2F2"/>
                    </a:solidFill>
                  </a:tcPr>
                </a:tc>
                <a:tc>
                  <a:txBody>
                    <a:bodyPr/>
                    <a:lstStyle/>
                    <a:p>
                      <a:pPr algn="ctr">
                        <a:defRPr sz="1800"/>
                      </a:pPr>
                      <a:r>
                        <a:rPr sz="2400">
                          <a:latin typeface="Myriad Pro"/>
                          <a:ea typeface="Myriad Pro"/>
                          <a:cs typeface="Myriad Pro"/>
                        </a:rPr>
                        <a:t>0</a:t>
                      </a:r>
                    </a:p>
                  </a:txBody>
                  <a:tcPr marL="0" marR="0" marT="0" marB="0" anchor="ctr" horzOverflow="overflow">
                    <a:lnL w="19050">
                      <a:solidFill>
                        <a:srgbClr val="D9D9D9"/>
                      </a:solidFill>
                    </a:lnL>
                    <a:lnR w="12700">
                      <a:miter lim="400000"/>
                    </a:lnR>
                    <a:lnT w="19050">
                      <a:solidFill>
                        <a:srgbClr val="D9D9D9"/>
                      </a:solidFill>
                    </a:lnT>
                    <a:lnB w="19050">
                      <a:solidFill>
                        <a:srgbClr val="D9D9D9"/>
                      </a:solidFill>
                    </a:lnB>
                    <a:solidFill>
                      <a:srgbClr val="F2F2F2"/>
                    </a:solidFill>
                  </a:tcPr>
                </a:tc>
                <a:extLst>
                  <a:ext uri="{0D108BD9-81ED-4DB2-BD59-A6C34878D82A}">
                    <a16:rowId xmlns:a16="http://schemas.microsoft.com/office/drawing/2014/main" val="10001"/>
                  </a:ext>
                </a:extLst>
              </a:tr>
              <a:tr h="432000">
                <a:tc>
                  <a:txBody>
                    <a:bodyPr/>
                    <a:lstStyle/>
                    <a:p>
                      <a:pPr algn="ctr">
                        <a:defRPr sz="1800"/>
                      </a:pPr>
                      <a:r>
                        <a:rPr sz="2400">
                          <a:latin typeface="Myriad Pro"/>
                          <a:ea typeface="Myriad Pro"/>
                          <a:cs typeface="Myriad Pro"/>
                        </a:rPr>
                        <a:t>11</a:t>
                      </a:r>
                    </a:p>
                  </a:txBody>
                  <a:tcPr marL="0" marR="0" marT="0" marB="0" anchor="ctr" horzOverflow="overflow">
                    <a:lnL w="12700">
                      <a:miter lim="400000"/>
                    </a:lnL>
                    <a:lnR w="19050">
                      <a:solidFill>
                        <a:srgbClr val="D9D9D9"/>
                      </a:solidFill>
                    </a:lnR>
                    <a:lnT w="19050">
                      <a:solidFill>
                        <a:srgbClr val="D9D9D9"/>
                      </a:solidFill>
                    </a:lnT>
                    <a:lnB w="19050">
                      <a:solidFill>
                        <a:srgbClr val="D9D9D9"/>
                      </a:solidFill>
                    </a:lnB>
                    <a:solidFill>
                      <a:srgbClr val="F2F2F2"/>
                    </a:solidFill>
                  </a:tcPr>
                </a:tc>
                <a:tc>
                  <a:txBody>
                    <a:bodyPr/>
                    <a:lstStyle/>
                    <a:p>
                      <a:pPr algn="ctr">
                        <a:defRPr sz="1800"/>
                      </a:pPr>
                      <a:r>
                        <a:rPr sz="2400">
                          <a:latin typeface="Myriad Pro"/>
                          <a:ea typeface="Myriad Pro"/>
                          <a:cs typeface="Myriad Pro"/>
                        </a:rPr>
                        <a:t>APP4; APP1</a:t>
                      </a:r>
                    </a:p>
                  </a:txBody>
                  <a:tcPr marL="0" marR="0" marT="0" marB="0" anchor="ctr" horzOverflow="overflow">
                    <a:lnL w="19050">
                      <a:solidFill>
                        <a:srgbClr val="D9D9D9"/>
                      </a:solidFill>
                    </a:lnL>
                    <a:lnR w="19050">
                      <a:solidFill>
                        <a:srgbClr val="D9D9D9"/>
                      </a:solidFill>
                    </a:lnR>
                    <a:lnT w="19050">
                      <a:solidFill>
                        <a:srgbClr val="D9D9D9"/>
                      </a:solidFill>
                    </a:lnT>
                    <a:lnB w="19050">
                      <a:solidFill>
                        <a:srgbClr val="D9D9D9"/>
                      </a:solidFill>
                    </a:lnB>
                    <a:solidFill>
                      <a:srgbClr val="F2F2F2"/>
                    </a:solidFill>
                  </a:tcPr>
                </a:tc>
                <a:tc>
                  <a:txBody>
                    <a:bodyPr/>
                    <a:lstStyle/>
                    <a:p>
                      <a:pPr algn="ctr">
                        <a:defRPr sz="1800"/>
                      </a:pPr>
                      <a:r>
                        <a:rPr sz="2400">
                          <a:latin typeface="Myriad Pro"/>
                          <a:ea typeface="Myriad Pro"/>
                          <a:cs typeface="Myriad Pro"/>
                        </a:rPr>
                        <a:t>1</a:t>
                      </a:r>
                    </a:p>
                  </a:txBody>
                  <a:tcPr marL="0" marR="0" marT="0" marB="0" anchor="ctr" horzOverflow="overflow">
                    <a:lnL w="19050">
                      <a:solidFill>
                        <a:srgbClr val="D9D9D9"/>
                      </a:solidFill>
                    </a:lnL>
                    <a:lnR w="12700">
                      <a:miter lim="400000"/>
                    </a:lnR>
                    <a:lnT w="19050">
                      <a:solidFill>
                        <a:srgbClr val="D9D9D9"/>
                      </a:solidFill>
                    </a:lnT>
                    <a:lnB w="19050">
                      <a:solidFill>
                        <a:srgbClr val="D9D9D9"/>
                      </a:solidFill>
                    </a:lnB>
                    <a:solidFill>
                      <a:srgbClr val="F2F2F2"/>
                    </a:solidFill>
                  </a:tcPr>
                </a:tc>
                <a:extLst>
                  <a:ext uri="{0D108BD9-81ED-4DB2-BD59-A6C34878D82A}">
                    <a16:rowId xmlns:a16="http://schemas.microsoft.com/office/drawing/2014/main" val="10002"/>
                  </a:ext>
                </a:extLst>
              </a:tr>
              <a:tr h="432000">
                <a:tc>
                  <a:txBody>
                    <a:bodyPr/>
                    <a:lstStyle/>
                    <a:p>
                      <a:pPr algn="ctr">
                        <a:defRPr sz="1800"/>
                      </a:pPr>
                      <a:r>
                        <a:rPr sz="2400">
                          <a:latin typeface="Myriad Pro"/>
                          <a:ea typeface="Myriad Pro"/>
                          <a:cs typeface="Myriad Pro"/>
                        </a:rPr>
                        <a:t>12</a:t>
                      </a:r>
                    </a:p>
                  </a:txBody>
                  <a:tcPr marL="0" marR="0" marT="0" marB="0" anchor="ctr" horzOverflow="overflow">
                    <a:lnL w="12700">
                      <a:miter lim="400000"/>
                    </a:lnL>
                    <a:lnR w="19050">
                      <a:solidFill>
                        <a:srgbClr val="D9D9D9"/>
                      </a:solidFill>
                    </a:lnR>
                    <a:lnT w="19050">
                      <a:solidFill>
                        <a:srgbClr val="D9D9D9"/>
                      </a:solidFill>
                    </a:lnT>
                    <a:lnB w="19050">
                      <a:solidFill>
                        <a:srgbClr val="D9D9D9"/>
                      </a:solidFill>
                    </a:lnB>
                    <a:solidFill>
                      <a:srgbClr val="F2F2F2"/>
                    </a:solidFill>
                  </a:tcPr>
                </a:tc>
                <a:tc>
                  <a:txBody>
                    <a:bodyPr/>
                    <a:lstStyle/>
                    <a:p>
                      <a:pPr algn="ctr">
                        <a:defRPr sz="1800"/>
                      </a:pPr>
                      <a:r>
                        <a:rPr sz="2400">
                          <a:latin typeface="Myriad Pro"/>
                          <a:ea typeface="Myriad Pro"/>
                          <a:cs typeface="Myriad Pro"/>
                        </a:rPr>
                        <a:t>APP2</a:t>
                      </a:r>
                    </a:p>
                  </a:txBody>
                  <a:tcPr marL="0" marR="0" marT="0" marB="0" anchor="ctr" horzOverflow="overflow">
                    <a:lnL w="19050">
                      <a:solidFill>
                        <a:srgbClr val="D9D9D9"/>
                      </a:solidFill>
                    </a:lnL>
                    <a:lnR w="19050">
                      <a:solidFill>
                        <a:srgbClr val="D9D9D9"/>
                      </a:solidFill>
                    </a:lnR>
                    <a:lnT w="19050">
                      <a:solidFill>
                        <a:srgbClr val="D9D9D9"/>
                      </a:solidFill>
                    </a:lnT>
                    <a:lnB w="19050">
                      <a:solidFill>
                        <a:srgbClr val="D9D9D9"/>
                      </a:solidFill>
                    </a:lnB>
                    <a:solidFill>
                      <a:srgbClr val="F2F2F2"/>
                    </a:solidFill>
                  </a:tcPr>
                </a:tc>
                <a:tc>
                  <a:txBody>
                    <a:bodyPr/>
                    <a:lstStyle/>
                    <a:p>
                      <a:pPr algn="ctr">
                        <a:defRPr sz="1800"/>
                      </a:pPr>
                      <a:r>
                        <a:rPr sz="2400">
                          <a:latin typeface="Myriad Pro"/>
                          <a:ea typeface="Myriad Pro"/>
                          <a:cs typeface="Myriad Pro"/>
                        </a:rPr>
                        <a:t>1</a:t>
                      </a:r>
                    </a:p>
                  </a:txBody>
                  <a:tcPr marL="0" marR="0" marT="0" marB="0" anchor="ctr" horzOverflow="overflow">
                    <a:lnL w="19050">
                      <a:solidFill>
                        <a:srgbClr val="D9D9D9"/>
                      </a:solidFill>
                    </a:lnL>
                    <a:lnR w="12700">
                      <a:miter lim="400000"/>
                    </a:lnR>
                    <a:lnT w="19050">
                      <a:solidFill>
                        <a:srgbClr val="D9D9D9"/>
                      </a:solidFill>
                    </a:lnT>
                    <a:lnB w="19050">
                      <a:solidFill>
                        <a:srgbClr val="D9D9D9"/>
                      </a:solidFill>
                    </a:lnB>
                    <a:solidFill>
                      <a:srgbClr val="F2F2F2"/>
                    </a:solidFill>
                  </a:tcPr>
                </a:tc>
                <a:extLst>
                  <a:ext uri="{0D108BD9-81ED-4DB2-BD59-A6C34878D82A}">
                    <a16:rowId xmlns:a16="http://schemas.microsoft.com/office/drawing/2014/main" val="10003"/>
                  </a:ext>
                </a:extLst>
              </a:tr>
              <a:tr h="432000">
                <a:tc>
                  <a:txBody>
                    <a:bodyPr/>
                    <a:lstStyle/>
                    <a:p>
                      <a:pPr algn="ctr">
                        <a:defRPr sz="1800"/>
                      </a:pPr>
                      <a:r>
                        <a:rPr sz="2400">
                          <a:latin typeface="Myriad Pro"/>
                          <a:ea typeface="Myriad Pro"/>
                          <a:cs typeface="Myriad Pro"/>
                        </a:rPr>
                        <a:t>100</a:t>
                      </a:r>
                    </a:p>
                  </a:txBody>
                  <a:tcPr marL="0" marR="0" marT="0" marB="0" anchor="ctr" horzOverflow="overflow">
                    <a:lnL w="12700">
                      <a:miter lim="400000"/>
                    </a:lnL>
                    <a:lnR w="19050">
                      <a:solidFill>
                        <a:srgbClr val="D9D9D9"/>
                      </a:solidFill>
                    </a:lnR>
                    <a:lnT w="19050">
                      <a:solidFill>
                        <a:srgbClr val="D9D9D9"/>
                      </a:solidFill>
                    </a:lnT>
                    <a:lnB w="12700">
                      <a:miter lim="400000"/>
                    </a:lnB>
                    <a:solidFill>
                      <a:srgbClr val="F2F2F2"/>
                    </a:solidFill>
                  </a:tcPr>
                </a:tc>
                <a:tc>
                  <a:txBody>
                    <a:bodyPr/>
                    <a:lstStyle/>
                    <a:p>
                      <a:pPr algn="ctr">
                        <a:defRPr sz="1800"/>
                      </a:pPr>
                      <a:r>
                        <a:rPr sz="2400">
                          <a:latin typeface="Myriad Pro"/>
                          <a:ea typeface="Myriad Pro"/>
                          <a:cs typeface="Myriad Pro"/>
                        </a:rPr>
                        <a:t>APP3; APP9</a:t>
                      </a:r>
                    </a:p>
                  </a:txBody>
                  <a:tcPr marL="0" marR="0" marT="0" marB="0" anchor="ctr" horzOverflow="overflow">
                    <a:lnL w="19050">
                      <a:solidFill>
                        <a:srgbClr val="D9D9D9"/>
                      </a:solidFill>
                    </a:lnL>
                    <a:lnR w="19050">
                      <a:solidFill>
                        <a:srgbClr val="D9D9D9"/>
                      </a:solidFill>
                    </a:lnR>
                    <a:lnT w="19050">
                      <a:solidFill>
                        <a:srgbClr val="D9D9D9"/>
                      </a:solidFill>
                    </a:lnT>
                    <a:lnB w="12700">
                      <a:miter lim="400000"/>
                    </a:lnB>
                    <a:solidFill>
                      <a:srgbClr val="F2F2F2"/>
                    </a:solidFill>
                  </a:tcPr>
                </a:tc>
                <a:tc>
                  <a:txBody>
                    <a:bodyPr/>
                    <a:lstStyle/>
                    <a:p>
                      <a:pPr algn="ctr">
                        <a:defRPr sz="1800"/>
                      </a:pPr>
                      <a:r>
                        <a:rPr sz="2400">
                          <a:latin typeface="Myriad Pro"/>
                          <a:ea typeface="Myriad Pro"/>
                          <a:cs typeface="Myriad Pro"/>
                        </a:rPr>
                        <a:t>0</a:t>
                      </a:r>
                    </a:p>
                  </a:txBody>
                  <a:tcPr marL="0" marR="0" marT="0" marB="0" anchor="ctr" horzOverflow="overflow">
                    <a:lnL w="19050">
                      <a:solidFill>
                        <a:srgbClr val="D9D9D9"/>
                      </a:solidFill>
                    </a:lnL>
                    <a:lnR w="12700">
                      <a:miter lim="400000"/>
                    </a:lnR>
                    <a:lnT w="19050">
                      <a:solidFill>
                        <a:srgbClr val="D9D9D9"/>
                      </a:solidFill>
                    </a:lnT>
                    <a:lnB w="12700">
                      <a:miter lim="400000"/>
                    </a:lnB>
                    <a:solidFill>
                      <a:srgbClr val="F2F2F2"/>
                    </a:solidFill>
                  </a:tcPr>
                </a:tc>
                <a:extLst>
                  <a:ext uri="{0D108BD9-81ED-4DB2-BD59-A6C34878D82A}">
                    <a16:rowId xmlns:a16="http://schemas.microsoft.com/office/drawing/2014/main" val="10004"/>
                  </a:ext>
                </a:extLst>
              </a:tr>
            </a:tbl>
          </a:graphicData>
        </a:graphic>
      </p:graphicFrame>
      <p:graphicFrame>
        <p:nvGraphicFramePr>
          <p:cNvPr id="52" name="Table 7"/>
          <p:cNvGraphicFramePr/>
          <p:nvPr/>
        </p:nvGraphicFramePr>
        <p:xfrm>
          <a:off x="5320360" y="2768159"/>
          <a:ext cx="3647882" cy="2592000"/>
        </p:xfrm>
        <a:graphic>
          <a:graphicData uri="http://schemas.openxmlformats.org/drawingml/2006/table">
            <a:tbl>
              <a:tblPr>
                <a:tableStyleId>{4C3C2611-4C71-4FC5-86AE-919BDF0F9419}</a:tableStyleId>
              </a:tblPr>
              <a:tblGrid>
                <a:gridCol w="1045539">
                  <a:extLst>
                    <a:ext uri="{9D8B030D-6E8A-4147-A177-3AD203B41FA5}">
                      <a16:colId xmlns:a16="http://schemas.microsoft.com/office/drawing/2014/main" val="20000"/>
                    </a:ext>
                  </a:extLst>
                </a:gridCol>
                <a:gridCol w="1328180">
                  <a:extLst>
                    <a:ext uri="{9D8B030D-6E8A-4147-A177-3AD203B41FA5}">
                      <a16:colId xmlns:a16="http://schemas.microsoft.com/office/drawing/2014/main" val="20001"/>
                    </a:ext>
                  </a:extLst>
                </a:gridCol>
                <a:gridCol w="1274163">
                  <a:extLst>
                    <a:ext uri="{9D8B030D-6E8A-4147-A177-3AD203B41FA5}">
                      <a16:colId xmlns:a16="http://schemas.microsoft.com/office/drawing/2014/main" val="20002"/>
                    </a:ext>
                  </a:extLst>
                </a:gridCol>
              </a:tblGrid>
              <a:tr h="432000">
                <a:tc>
                  <a:txBody>
                    <a:bodyPr/>
                    <a:lstStyle/>
                    <a:p>
                      <a:pPr algn="ctr">
                        <a:defRPr sz="1800"/>
                      </a:pPr>
                      <a:r>
                        <a:rPr sz="2400">
                          <a:latin typeface="Myriad Pro"/>
                          <a:ea typeface="Myriad Pro"/>
                          <a:cs typeface="Myriad Pro"/>
                        </a:rPr>
                        <a:t>User_id</a:t>
                      </a:r>
                    </a:p>
                  </a:txBody>
                  <a:tcPr marL="0" marR="0" marT="0" marB="0" anchor="ctr" horzOverflow="overflow">
                    <a:lnL w="12700">
                      <a:miter lim="400000"/>
                    </a:lnL>
                    <a:lnR w="19050">
                      <a:solidFill>
                        <a:srgbClr val="D9D9D9"/>
                      </a:solidFill>
                    </a:lnR>
                    <a:lnT w="12700">
                      <a:miter lim="400000"/>
                    </a:lnT>
                    <a:lnB w="19050">
                      <a:solidFill>
                        <a:srgbClr val="D9D9D9"/>
                      </a:solidFill>
                    </a:lnB>
                    <a:solidFill>
                      <a:srgbClr val="D9D9D9"/>
                    </a:solidFill>
                  </a:tcPr>
                </a:tc>
                <a:tc>
                  <a:txBody>
                    <a:bodyPr/>
                    <a:lstStyle/>
                    <a:p>
                      <a:pPr algn="ctr">
                        <a:defRPr sz="1800"/>
                      </a:pPr>
                      <a:r>
                        <a:rPr sz="2400">
                          <a:latin typeface="Myriad Pro"/>
                          <a:ea typeface="Myriad Pro"/>
                          <a:cs typeface="Myriad Pro"/>
                        </a:rPr>
                        <a:t>APP_id</a:t>
                      </a:r>
                    </a:p>
                  </a:txBody>
                  <a:tcPr marL="0" marR="0" marT="0" marB="0" anchor="ctr" horzOverflow="overflow">
                    <a:lnL w="19050">
                      <a:solidFill>
                        <a:srgbClr val="D9D9D9"/>
                      </a:solidFill>
                    </a:lnL>
                    <a:lnR w="19050">
                      <a:solidFill>
                        <a:srgbClr val="D9D9D9"/>
                      </a:solidFill>
                    </a:lnR>
                    <a:lnT w="12700">
                      <a:miter lim="400000"/>
                    </a:lnT>
                    <a:lnB w="19050">
                      <a:solidFill>
                        <a:srgbClr val="D9D9D9"/>
                      </a:solidFill>
                    </a:lnB>
                    <a:solidFill>
                      <a:srgbClr val="D9D9D9"/>
                    </a:solidFill>
                  </a:tcPr>
                </a:tc>
                <a:tc>
                  <a:txBody>
                    <a:bodyPr/>
                    <a:lstStyle/>
                    <a:p>
                      <a:pPr algn="ctr">
                        <a:defRPr sz="1800"/>
                      </a:pPr>
                      <a:r>
                        <a:rPr sz="2400">
                          <a:latin typeface="Myriad Pro"/>
                          <a:ea typeface="Myriad Pro"/>
                          <a:cs typeface="Myriad Pro"/>
                        </a:rPr>
                        <a:t>Target</a:t>
                      </a:r>
                    </a:p>
                  </a:txBody>
                  <a:tcPr marL="0" marR="0" marT="0" marB="0" anchor="ctr" horzOverflow="overflow">
                    <a:lnL w="19050">
                      <a:solidFill>
                        <a:srgbClr val="D9D9D9"/>
                      </a:solidFill>
                    </a:lnL>
                    <a:lnR w="12700">
                      <a:miter lim="400000"/>
                    </a:lnR>
                    <a:lnT w="12700">
                      <a:miter lim="400000"/>
                    </a:lnT>
                    <a:lnB w="19050">
                      <a:solidFill>
                        <a:srgbClr val="D9D9D9"/>
                      </a:solidFill>
                    </a:lnB>
                    <a:solidFill>
                      <a:srgbClr val="D9D9D9"/>
                    </a:solidFill>
                  </a:tcPr>
                </a:tc>
                <a:extLst>
                  <a:ext uri="{0D108BD9-81ED-4DB2-BD59-A6C34878D82A}">
                    <a16:rowId xmlns:a16="http://schemas.microsoft.com/office/drawing/2014/main" val="10000"/>
                  </a:ext>
                </a:extLst>
              </a:tr>
              <a:tr h="432000">
                <a:tc>
                  <a:txBody>
                    <a:bodyPr/>
                    <a:lstStyle/>
                    <a:p>
                      <a:pPr algn="ctr">
                        <a:defRPr sz="1800"/>
                      </a:pPr>
                      <a:r>
                        <a:rPr sz="2400">
                          <a:latin typeface="Myriad Pro"/>
                          <a:ea typeface="Myriad Pro"/>
                          <a:cs typeface="Myriad Pro"/>
                        </a:rPr>
                        <a:t>10</a:t>
                      </a:r>
                    </a:p>
                  </a:txBody>
                  <a:tcPr marL="0" marR="0" marT="0" marB="0" anchor="ctr" horzOverflow="overflow">
                    <a:lnL w="12700">
                      <a:miter lim="400000"/>
                    </a:lnL>
                    <a:lnR w="19050">
                      <a:solidFill>
                        <a:srgbClr val="D9D9D9"/>
                      </a:solidFill>
                    </a:lnR>
                    <a:lnT w="19050">
                      <a:solidFill>
                        <a:srgbClr val="D9D9D9"/>
                      </a:solidFill>
                    </a:lnT>
                    <a:lnB w="19050">
                      <a:solidFill>
                        <a:srgbClr val="D9D9D9"/>
                      </a:solidFill>
                    </a:lnB>
                    <a:solidFill>
                      <a:srgbClr val="F2F2F2"/>
                    </a:solidFill>
                  </a:tcPr>
                </a:tc>
                <a:tc>
                  <a:txBody>
                    <a:bodyPr/>
                    <a:lstStyle/>
                    <a:p>
                      <a:pPr algn="ctr">
                        <a:defRPr sz="1800"/>
                      </a:pPr>
                      <a:r>
                        <a:rPr sz="2400">
                          <a:latin typeface="Myriad Pro"/>
                          <a:ea typeface="Myriad Pro"/>
                          <a:cs typeface="Myriad Pro"/>
                        </a:rPr>
                        <a:t>APP1</a:t>
                      </a:r>
                    </a:p>
                  </a:txBody>
                  <a:tcPr marL="0" marR="0" marT="0" marB="0" anchor="ctr" horzOverflow="overflow">
                    <a:lnL w="19050">
                      <a:solidFill>
                        <a:srgbClr val="D9D9D9"/>
                      </a:solidFill>
                    </a:lnL>
                    <a:lnR w="19050">
                      <a:solidFill>
                        <a:srgbClr val="D9D9D9"/>
                      </a:solidFill>
                    </a:lnR>
                    <a:lnT w="19050">
                      <a:solidFill>
                        <a:srgbClr val="D9D9D9"/>
                      </a:solidFill>
                    </a:lnT>
                    <a:lnB w="19050">
                      <a:solidFill>
                        <a:srgbClr val="D9D9D9"/>
                      </a:solidFill>
                    </a:lnB>
                    <a:solidFill>
                      <a:srgbClr val="F2F2F2"/>
                    </a:solidFill>
                  </a:tcPr>
                </a:tc>
                <a:tc>
                  <a:txBody>
                    <a:bodyPr/>
                    <a:lstStyle/>
                    <a:p>
                      <a:pPr algn="ctr">
                        <a:defRPr sz="1800"/>
                      </a:pPr>
                      <a:r>
                        <a:rPr sz="2400">
                          <a:latin typeface="Myriad Pro"/>
                          <a:ea typeface="Myriad Pro"/>
                          <a:cs typeface="Myriad Pro"/>
                        </a:rPr>
                        <a:t>0</a:t>
                      </a:r>
                    </a:p>
                  </a:txBody>
                  <a:tcPr marL="0" marR="0" marT="0" marB="0" anchor="ctr" horzOverflow="overflow">
                    <a:lnL w="19050">
                      <a:solidFill>
                        <a:srgbClr val="D9D9D9"/>
                      </a:solidFill>
                    </a:lnL>
                    <a:lnR w="12700">
                      <a:miter lim="400000"/>
                    </a:lnR>
                    <a:lnT w="19050">
                      <a:solidFill>
                        <a:srgbClr val="D9D9D9"/>
                      </a:solidFill>
                    </a:lnT>
                    <a:lnB w="19050">
                      <a:solidFill>
                        <a:srgbClr val="D9D9D9"/>
                      </a:solidFill>
                    </a:lnB>
                    <a:solidFill>
                      <a:srgbClr val="F2F2F2"/>
                    </a:solidFill>
                  </a:tcPr>
                </a:tc>
                <a:extLst>
                  <a:ext uri="{0D108BD9-81ED-4DB2-BD59-A6C34878D82A}">
                    <a16:rowId xmlns:a16="http://schemas.microsoft.com/office/drawing/2014/main" val="10001"/>
                  </a:ext>
                </a:extLst>
              </a:tr>
              <a:tr h="432000">
                <a:tc>
                  <a:txBody>
                    <a:bodyPr/>
                    <a:lstStyle/>
                    <a:p>
                      <a:pPr algn="ctr">
                        <a:defRPr sz="1800"/>
                      </a:pPr>
                      <a:r>
                        <a:rPr sz="2400">
                          <a:latin typeface="Myriad Pro"/>
                          <a:ea typeface="Myriad Pro"/>
                          <a:cs typeface="Myriad Pro"/>
                        </a:rPr>
                        <a:t>10</a:t>
                      </a:r>
                    </a:p>
                  </a:txBody>
                  <a:tcPr marL="0" marR="0" marT="0" marB="0" anchor="ctr" horzOverflow="overflow">
                    <a:lnL w="12700">
                      <a:miter lim="400000"/>
                    </a:lnL>
                    <a:lnR w="19050">
                      <a:solidFill>
                        <a:srgbClr val="D9D9D9"/>
                      </a:solidFill>
                    </a:lnR>
                    <a:lnT w="19050">
                      <a:solidFill>
                        <a:srgbClr val="D9D9D9"/>
                      </a:solidFill>
                    </a:lnT>
                    <a:lnB w="19050">
                      <a:solidFill>
                        <a:srgbClr val="D9D9D9"/>
                      </a:solidFill>
                    </a:lnB>
                    <a:solidFill>
                      <a:srgbClr val="F2F2F2"/>
                    </a:solidFill>
                  </a:tcPr>
                </a:tc>
                <a:tc>
                  <a:txBody>
                    <a:bodyPr/>
                    <a:lstStyle/>
                    <a:p>
                      <a:pPr algn="ctr">
                        <a:defRPr sz="1800"/>
                      </a:pPr>
                      <a:r>
                        <a:rPr sz="2400">
                          <a:latin typeface="Myriad Pro"/>
                          <a:ea typeface="Myriad Pro"/>
                          <a:cs typeface="Myriad Pro"/>
                        </a:rPr>
                        <a:t>APP2</a:t>
                      </a:r>
                    </a:p>
                  </a:txBody>
                  <a:tcPr marL="0" marR="0" marT="0" marB="0" anchor="ctr" horzOverflow="overflow">
                    <a:lnL w="19050">
                      <a:solidFill>
                        <a:srgbClr val="D9D9D9"/>
                      </a:solidFill>
                    </a:lnL>
                    <a:lnR w="19050">
                      <a:solidFill>
                        <a:srgbClr val="D9D9D9"/>
                      </a:solidFill>
                    </a:lnR>
                    <a:lnT w="19050">
                      <a:solidFill>
                        <a:srgbClr val="D9D9D9"/>
                      </a:solidFill>
                    </a:lnT>
                    <a:lnB w="19050">
                      <a:solidFill>
                        <a:srgbClr val="D9D9D9"/>
                      </a:solidFill>
                    </a:lnB>
                    <a:solidFill>
                      <a:srgbClr val="F2F2F2"/>
                    </a:solidFill>
                  </a:tcPr>
                </a:tc>
                <a:tc>
                  <a:txBody>
                    <a:bodyPr/>
                    <a:lstStyle/>
                    <a:p>
                      <a:pPr algn="ctr">
                        <a:defRPr sz="1800"/>
                      </a:pPr>
                      <a:r>
                        <a:rPr sz="2400">
                          <a:latin typeface="Myriad Pro"/>
                          <a:ea typeface="Myriad Pro"/>
                          <a:cs typeface="Myriad Pro"/>
                        </a:rPr>
                        <a:t>0</a:t>
                      </a:r>
                    </a:p>
                  </a:txBody>
                  <a:tcPr marL="0" marR="0" marT="0" marB="0" anchor="ctr" horzOverflow="overflow">
                    <a:lnL w="19050">
                      <a:solidFill>
                        <a:srgbClr val="D9D9D9"/>
                      </a:solidFill>
                    </a:lnL>
                    <a:lnR w="12700">
                      <a:miter lim="400000"/>
                    </a:lnR>
                    <a:lnT w="19050">
                      <a:solidFill>
                        <a:srgbClr val="D9D9D9"/>
                      </a:solidFill>
                    </a:lnT>
                    <a:lnB w="19050">
                      <a:solidFill>
                        <a:srgbClr val="D9D9D9"/>
                      </a:solidFill>
                    </a:lnB>
                    <a:solidFill>
                      <a:srgbClr val="F2F2F2"/>
                    </a:solidFill>
                  </a:tcPr>
                </a:tc>
                <a:extLst>
                  <a:ext uri="{0D108BD9-81ED-4DB2-BD59-A6C34878D82A}">
                    <a16:rowId xmlns:a16="http://schemas.microsoft.com/office/drawing/2014/main" val="10002"/>
                  </a:ext>
                </a:extLst>
              </a:tr>
              <a:tr h="432000">
                <a:tc>
                  <a:txBody>
                    <a:bodyPr/>
                    <a:lstStyle/>
                    <a:p>
                      <a:pPr algn="ctr">
                        <a:defRPr sz="1800"/>
                      </a:pPr>
                      <a:r>
                        <a:rPr sz="2400">
                          <a:latin typeface="Myriad Pro"/>
                          <a:ea typeface="Myriad Pro"/>
                          <a:cs typeface="Myriad Pro"/>
                        </a:rPr>
                        <a:t>10</a:t>
                      </a:r>
                    </a:p>
                  </a:txBody>
                  <a:tcPr marL="0" marR="0" marT="0" marB="0" anchor="ctr" horzOverflow="overflow">
                    <a:lnL w="12700">
                      <a:miter lim="400000"/>
                    </a:lnL>
                    <a:lnR w="19050">
                      <a:solidFill>
                        <a:srgbClr val="D9D9D9"/>
                      </a:solidFill>
                    </a:lnR>
                    <a:lnT w="19050">
                      <a:solidFill>
                        <a:srgbClr val="D9D9D9"/>
                      </a:solidFill>
                    </a:lnT>
                    <a:lnB w="19050">
                      <a:solidFill>
                        <a:srgbClr val="D9D9D9"/>
                      </a:solidFill>
                    </a:lnB>
                    <a:solidFill>
                      <a:srgbClr val="F2F2F2"/>
                    </a:solidFill>
                  </a:tcPr>
                </a:tc>
                <a:tc>
                  <a:txBody>
                    <a:bodyPr/>
                    <a:lstStyle/>
                    <a:p>
                      <a:pPr algn="ctr">
                        <a:defRPr sz="1800"/>
                      </a:pPr>
                      <a:r>
                        <a:rPr sz="2400">
                          <a:latin typeface="Myriad Pro"/>
                          <a:ea typeface="Myriad Pro"/>
                          <a:cs typeface="Myriad Pro"/>
                        </a:rPr>
                        <a:t>APP3</a:t>
                      </a:r>
                    </a:p>
                  </a:txBody>
                  <a:tcPr marL="0" marR="0" marT="0" marB="0" anchor="ctr" horzOverflow="overflow">
                    <a:lnL w="19050">
                      <a:solidFill>
                        <a:srgbClr val="D9D9D9"/>
                      </a:solidFill>
                    </a:lnL>
                    <a:lnR w="19050">
                      <a:solidFill>
                        <a:srgbClr val="D9D9D9"/>
                      </a:solidFill>
                    </a:lnR>
                    <a:lnT w="19050">
                      <a:solidFill>
                        <a:srgbClr val="D9D9D9"/>
                      </a:solidFill>
                    </a:lnT>
                    <a:lnB w="19050">
                      <a:solidFill>
                        <a:srgbClr val="D9D9D9"/>
                      </a:solidFill>
                    </a:lnB>
                    <a:solidFill>
                      <a:srgbClr val="F2F2F2"/>
                    </a:solidFill>
                  </a:tcPr>
                </a:tc>
                <a:tc>
                  <a:txBody>
                    <a:bodyPr/>
                    <a:lstStyle/>
                    <a:p>
                      <a:pPr algn="ctr">
                        <a:defRPr sz="1800"/>
                      </a:pPr>
                      <a:r>
                        <a:rPr sz="2400">
                          <a:latin typeface="Myriad Pro"/>
                          <a:ea typeface="Myriad Pro"/>
                          <a:cs typeface="Myriad Pro"/>
                        </a:rPr>
                        <a:t>0</a:t>
                      </a:r>
                    </a:p>
                  </a:txBody>
                  <a:tcPr marL="0" marR="0" marT="0" marB="0" anchor="ctr" horzOverflow="overflow">
                    <a:lnL w="19050">
                      <a:solidFill>
                        <a:srgbClr val="D9D9D9"/>
                      </a:solidFill>
                    </a:lnL>
                    <a:lnR w="12700">
                      <a:miter lim="400000"/>
                    </a:lnR>
                    <a:lnT w="19050">
                      <a:solidFill>
                        <a:srgbClr val="D9D9D9"/>
                      </a:solidFill>
                    </a:lnT>
                    <a:lnB w="19050">
                      <a:solidFill>
                        <a:srgbClr val="D9D9D9"/>
                      </a:solidFill>
                    </a:lnB>
                    <a:solidFill>
                      <a:srgbClr val="F2F2F2"/>
                    </a:solidFill>
                  </a:tcPr>
                </a:tc>
                <a:extLst>
                  <a:ext uri="{0D108BD9-81ED-4DB2-BD59-A6C34878D82A}">
                    <a16:rowId xmlns:a16="http://schemas.microsoft.com/office/drawing/2014/main" val="10003"/>
                  </a:ext>
                </a:extLst>
              </a:tr>
              <a:tr h="432000">
                <a:tc>
                  <a:txBody>
                    <a:bodyPr/>
                    <a:lstStyle/>
                    <a:p>
                      <a:pPr algn="ctr">
                        <a:defRPr sz="1800"/>
                      </a:pPr>
                      <a:r>
                        <a:rPr sz="2400">
                          <a:latin typeface="Myriad Pro"/>
                          <a:ea typeface="Myriad Pro"/>
                          <a:cs typeface="Myriad Pro"/>
                        </a:rPr>
                        <a:t>11</a:t>
                      </a:r>
                    </a:p>
                  </a:txBody>
                  <a:tcPr marL="0" marR="0" marT="0" marB="0" anchor="ctr" horzOverflow="overflow">
                    <a:lnL w="12700">
                      <a:miter lim="400000"/>
                    </a:lnL>
                    <a:lnR w="19050">
                      <a:solidFill>
                        <a:srgbClr val="D9D9D9"/>
                      </a:solidFill>
                    </a:lnR>
                    <a:lnT w="19050">
                      <a:solidFill>
                        <a:srgbClr val="D9D9D9"/>
                      </a:solidFill>
                    </a:lnT>
                    <a:lnB w="19050">
                      <a:solidFill>
                        <a:srgbClr val="D9D9D9"/>
                      </a:solidFill>
                    </a:lnB>
                    <a:solidFill>
                      <a:srgbClr val="F2F2F2"/>
                    </a:solidFill>
                  </a:tcPr>
                </a:tc>
                <a:tc>
                  <a:txBody>
                    <a:bodyPr/>
                    <a:lstStyle/>
                    <a:p>
                      <a:pPr algn="ctr">
                        <a:defRPr sz="1800"/>
                      </a:pPr>
                      <a:r>
                        <a:rPr sz="2400">
                          <a:latin typeface="Myriad Pro"/>
                          <a:ea typeface="Myriad Pro"/>
                          <a:cs typeface="Myriad Pro"/>
                        </a:rPr>
                        <a:t>APP4</a:t>
                      </a:r>
                    </a:p>
                  </a:txBody>
                  <a:tcPr marL="0" marR="0" marT="0" marB="0" anchor="ctr" horzOverflow="overflow">
                    <a:lnL w="19050">
                      <a:solidFill>
                        <a:srgbClr val="D9D9D9"/>
                      </a:solidFill>
                    </a:lnL>
                    <a:lnR w="19050">
                      <a:solidFill>
                        <a:srgbClr val="D9D9D9"/>
                      </a:solidFill>
                    </a:lnR>
                    <a:lnT w="19050">
                      <a:solidFill>
                        <a:srgbClr val="D9D9D9"/>
                      </a:solidFill>
                    </a:lnT>
                    <a:lnB w="19050">
                      <a:solidFill>
                        <a:srgbClr val="D9D9D9"/>
                      </a:solidFill>
                    </a:lnB>
                    <a:solidFill>
                      <a:srgbClr val="F2F2F2"/>
                    </a:solidFill>
                  </a:tcPr>
                </a:tc>
                <a:tc>
                  <a:txBody>
                    <a:bodyPr/>
                    <a:lstStyle/>
                    <a:p>
                      <a:pPr algn="ctr">
                        <a:defRPr sz="1800"/>
                      </a:pPr>
                      <a:r>
                        <a:rPr sz="2400">
                          <a:latin typeface="Myriad Pro"/>
                          <a:ea typeface="Myriad Pro"/>
                          <a:cs typeface="Myriad Pro"/>
                        </a:rPr>
                        <a:t>1</a:t>
                      </a:r>
                    </a:p>
                  </a:txBody>
                  <a:tcPr marL="0" marR="0" marT="0" marB="0" anchor="ctr" horzOverflow="overflow">
                    <a:lnL w="19050">
                      <a:solidFill>
                        <a:srgbClr val="D9D9D9"/>
                      </a:solidFill>
                    </a:lnL>
                    <a:lnR w="12700">
                      <a:miter lim="400000"/>
                    </a:lnR>
                    <a:lnT w="19050">
                      <a:solidFill>
                        <a:srgbClr val="D9D9D9"/>
                      </a:solidFill>
                    </a:lnT>
                    <a:lnB w="19050">
                      <a:solidFill>
                        <a:srgbClr val="D9D9D9"/>
                      </a:solidFill>
                    </a:lnB>
                    <a:solidFill>
                      <a:srgbClr val="F2F2F2"/>
                    </a:solidFill>
                  </a:tcPr>
                </a:tc>
                <a:extLst>
                  <a:ext uri="{0D108BD9-81ED-4DB2-BD59-A6C34878D82A}">
                    <a16:rowId xmlns:a16="http://schemas.microsoft.com/office/drawing/2014/main" val="10004"/>
                  </a:ext>
                </a:extLst>
              </a:tr>
              <a:tr h="432000">
                <a:tc>
                  <a:txBody>
                    <a:bodyPr/>
                    <a:lstStyle/>
                    <a:p>
                      <a:pPr algn="ctr">
                        <a:defRPr sz="1800"/>
                      </a:pPr>
                      <a:r>
                        <a:rPr sz="2400">
                          <a:latin typeface="Myriad Pro"/>
                          <a:ea typeface="Myriad Pro"/>
                          <a:cs typeface="Myriad Pro"/>
                        </a:rPr>
                        <a:t>11</a:t>
                      </a:r>
                    </a:p>
                  </a:txBody>
                  <a:tcPr marL="0" marR="0" marT="0" marB="0" anchor="ctr" horzOverflow="overflow">
                    <a:lnL w="12700">
                      <a:miter lim="400000"/>
                    </a:lnL>
                    <a:lnR w="19050">
                      <a:solidFill>
                        <a:srgbClr val="D9D9D9"/>
                      </a:solidFill>
                    </a:lnR>
                    <a:lnT w="19050">
                      <a:solidFill>
                        <a:srgbClr val="D9D9D9"/>
                      </a:solidFill>
                    </a:lnT>
                    <a:lnB w="12700">
                      <a:miter lim="400000"/>
                    </a:lnB>
                    <a:solidFill>
                      <a:srgbClr val="F2F2F2"/>
                    </a:solidFill>
                  </a:tcPr>
                </a:tc>
                <a:tc>
                  <a:txBody>
                    <a:bodyPr/>
                    <a:lstStyle/>
                    <a:p>
                      <a:pPr algn="ctr">
                        <a:defRPr sz="1800"/>
                      </a:pPr>
                      <a:r>
                        <a:rPr sz="2400">
                          <a:latin typeface="Myriad Pro"/>
                          <a:ea typeface="Myriad Pro"/>
                          <a:cs typeface="Myriad Pro"/>
                        </a:rPr>
                        <a:t>APP1</a:t>
                      </a:r>
                    </a:p>
                  </a:txBody>
                  <a:tcPr marL="0" marR="0" marT="0" marB="0" anchor="ctr" horzOverflow="overflow">
                    <a:lnL w="19050">
                      <a:solidFill>
                        <a:srgbClr val="D9D9D9"/>
                      </a:solidFill>
                    </a:lnL>
                    <a:lnR w="19050">
                      <a:solidFill>
                        <a:srgbClr val="D9D9D9"/>
                      </a:solidFill>
                    </a:lnR>
                    <a:lnT w="19050">
                      <a:solidFill>
                        <a:srgbClr val="D9D9D9"/>
                      </a:solidFill>
                    </a:lnT>
                    <a:lnB w="12700">
                      <a:miter lim="400000"/>
                    </a:lnB>
                    <a:solidFill>
                      <a:srgbClr val="F2F2F2"/>
                    </a:solidFill>
                  </a:tcPr>
                </a:tc>
                <a:tc>
                  <a:txBody>
                    <a:bodyPr/>
                    <a:lstStyle/>
                    <a:p>
                      <a:pPr algn="ctr">
                        <a:defRPr sz="1800"/>
                      </a:pPr>
                      <a:r>
                        <a:rPr sz="2400">
                          <a:latin typeface="Myriad Pro"/>
                          <a:ea typeface="Myriad Pro"/>
                          <a:cs typeface="Myriad Pro"/>
                        </a:rPr>
                        <a:t>1</a:t>
                      </a:r>
                    </a:p>
                  </a:txBody>
                  <a:tcPr marL="0" marR="0" marT="0" marB="0" anchor="ctr" horzOverflow="overflow">
                    <a:lnL w="19050">
                      <a:solidFill>
                        <a:srgbClr val="D9D9D9"/>
                      </a:solidFill>
                    </a:lnL>
                    <a:lnR w="12700">
                      <a:miter lim="400000"/>
                    </a:lnR>
                    <a:lnT w="19050">
                      <a:solidFill>
                        <a:srgbClr val="D9D9D9"/>
                      </a:solidFill>
                    </a:lnT>
                    <a:lnB w="12700">
                      <a:miter lim="400000"/>
                    </a:lnB>
                    <a:solidFill>
                      <a:srgbClr val="F2F2F2"/>
                    </a:solidFill>
                  </a:tcPr>
                </a:tc>
                <a:extLst>
                  <a:ext uri="{0D108BD9-81ED-4DB2-BD59-A6C34878D82A}">
                    <a16:rowId xmlns:a16="http://schemas.microsoft.com/office/drawing/2014/main" val="10005"/>
                  </a:ext>
                </a:extLst>
              </a:tr>
            </a:tbl>
          </a:graphicData>
        </a:graphic>
      </p:graphicFrame>
      <p:sp>
        <p:nvSpPr>
          <p:cNvPr id="53" name="TextBox 2"/>
          <p:cNvSpPr txBox="1"/>
          <p:nvPr/>
        </p:nvSpPr>
        <p:spPr>
          <a:xfrm>
            <a:off x="5527247" y="2306498"/>
            <a:ext cx="3802070" cy="459737"/>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lvl1pPr>
              <a:defRPr sz="2400">
                <a:latin typeface="Myriad Pro"/>
                <a:ea typeface="Myriad Pro"/>
                <a:cs typeface="Myriad Pro"/>
                <a:sym typeface="Myriad Pro"/>
              </a:defRPr>
            </a:lvl1pPr>
          </a:lstStyle>
          <a:p>
            <a:r>
              <a:t>LONG REPRESENTATION</a:t>
            </a:r>
          </a:p>
        </p:txBody>
      </p:sp>
    </p:spTree>
    <p:extLst>
      <p:ext uri="{BB962C8B-B14F-4D97-AF65-F5344CB8AC3E}">
        <p14:creationId xmlns:p14="http://schemas.microsoft.com/office/powerpoint/2010/main" val="189826862"/>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Заголовок 1"/>
          <p:cNvSpPr txBox="1">
            <a:spLocks noGrp="1"/>
          </p:cNvSpPr>
          <p:nvPr>
            <p:ph type="title"/>
          </p:nvPr>
        </p:nvSpPr>
        <p:spPr>
          <a:xfrm>
            <a:off x="-1" y="0"/>
            <a:ext cx="8565778" cy="584771"/>
          </a:xfrm>
          <a:prstGeom prst="rect">
            <a:avLst/>
          </a:prstGeom>
        </p:spPr>
        <p:txBody>
          <a:bodyPr/>
          <a:lstStyle>
            <a:lvl1pPr>
              <a:defRPr sz="3200"/>
            </a:lvl1pPr>
          </a:lstStyle>
          <a:p>
            <a:r>
              <a:t>Time series</a:t>
            </a:r>
          </a:p>
        </p:txBody>
      </p:sp>
      <p:sp>
        <p:nvSpPr>
          <p:cNvPr id="58" name="Shape 155"/>
          <p:cNvSpPr txBox="1">
            <a:spLocks noGrp="1"/>
          </p:cNvSpPr>
          <p:nvPr>
            <p:ph type="body" idx="1"/>
          </p:nvPr>
        </p:nvSpPr>
        <p:spPr>
          <a:xfrm>
            <a:off x="823356" y="1520824"/>
            <a:ext cx="8150164" cy="3412077"/>
          </a:xfrm>
          <a:prstGeom prst="rect">
            <a:avLst/>
          </a:prstGeom>
        </p:spPr>
        <p:txBody>
          <a:bodyPr/>
          <a:lstStyle/>
          <a:p>
            <a:pPr>
              <a:defRPr sz="2400"/>
            </a:pPr>
            <a:r>
              <a:t>Time structure allows us to make a lot of complicated features.</a:t>
            </a:r>
          </a:p>
          <a:p>
            <a:pPr>
              <a:defRPr sz="2400"/>
            </a:pPr>
            <a:r>
              <a:t>Rolling statistics of target variable</a:t>
            </a:r>
          </a:p>
        </p:txBody>
      </p:sp>
      <p:graphicFrame>
        <p:nvGraphicFramePr>
          <p:cNvPr id="59" name="Table 3"/>
          <p:cNvGraphicFramePr/>
          <p:nvPr/>
        </p:nvGraphicFramePr>
        <p:xfrm>
          <a:off x="702120" y="2834058"/>
          <a:ext cx="8127086" cy="2932046"/>
        </p:xfrm>
        <a:graphic>
          <a:graphicData uri="http://schemas.openxmlformats.org/drawingml/2006/table">
            <a:tbl>
              <a:tblPr>
                <a:tableStyleId>{4C3C2611-4C71-4FC5-86AE-919BDF0F9419}</a:tableStyleId>
              </a:tblPr>
              <a:tblGrid>
                <a:gridCol w="766915">
                  <a:extLst>
                    <a:ext uri="{9D8B030D-6E8A-4147-A177-3AD203B41FA5}">
                      <a16:colId xmlns:a16="http://schemas.microsoft.com/office/drawing/2014/main" val="20000"/>
                    </a:ext>
                  </a:extLst>
                </a:gridCol>
                <a:gridCol w="1064302">
                  <a:extLst>
                    <a:ext uri="{9D8B030D-6E8A-4147-A177-3AD203B41FA5}">
                      <a16:colId xmlns:a16="http://schemas.microsoft.com/office/drawing/2014/main" val="20001"/>
                    </a:ext>
                  </a:extLst>
                </a:gridCol>
                <a:gridCol w="1274164">
                  <a:extLst>
                    <a:ext uri="{9D8B030D-6E8A-4147-A177-3AD203B41FA5}">
                      <a16:colId xmlns:a16="http://schemas.microsoft.com/office/drawing/2014/main" val="20002"/>
                    </a:ext>
                  </a:extLst>
                </a:gridCol>
                <a:gridCol w="1274164">
                  <a:extLst>
                    <a:ext uri="{9D8B030D-6E8A-4147-A177-3AD203B41FA5}">
                      <a16:colId xmlns:a16="http://schemas.microsoft.com/office/drawing/2014/main" val="20003"/>
                    </a:ext>
                  </a:extLst>
                </a:gridCol>
                <a:gridCol w="1484026">
                  <a:extLst>
                    <a:ext uri="{9D8B030D-6E8A-4147-A177-3AD203B41FA5}">
                      <a16:colId xmlns:a16="http://schemas.microsoft.com/office/drawing/2014/main" val="20004"/>
                    </a:ext>
                  </a:extLst>
                </a:gridCol>
                <a:gridCol w="2263515">
                  <a:extLst>
                    <a:ext uri="{9D8B030D-6E8A-4147-A177-3AD203B41FA5}">
                      <a16:colId xmlns:a16="http://schemas.microsoft.com/office/drawing/2014/main" val="20005"/>
                    </a:ext>
                  </a:extLst>
                </a:gridCol>
              </a:tblGrid>
              <a:tr h="628670">
                <a:tc>
                  <a:txBody>
                    <a:bodyPr/>
                    <a:lstStyle/>
                    <a:p>
                      <a:pPr algn="ctr">
                        <a:defRPr sz="1800"/>
                      </a:pPr>
                      <a:r>
                        <a:rPr sz="2400">
                          <a:latin typeface="Myriad Pro"/>
                          <a:ea typeface="Myriad Pro"/>
                          <a:cs typeface="Myriad Pro"/>
                        </a:rPr>
                        <a:t>Day</a:t>
                      </a:r>
                    </a:p>
                  </a:txBody>
                  <a:tcPr marL="0" marR="0" marT="0" marB="0" anchor="ctr" horzOverflow="overflow">
                    <a:lnL w="19050">
                      <a:solidFill>
                        <a:srgbClr val="D9D9D9"/>
                      </a:solidFill>
                    </a:lnL>
                    <a:lnR w="19050">
                      <a:solidFill>
                        <a:srgbClr val="D9D9D9"/>
                      </a:solidFill>
                    </a:lnR>
                    <a:lnT w="19050">
                      <a:solidFill>
                        <a:srgbClr val="D9D9D9"/>
                      </a:solidFill>
                    </a:lnT>
                    <a:lnB w="19050">
                      <a:solidFill>
                        <a:srgbClr val="D9D9D9"/>
                      </a:solidFill>
                    </a:lnB>
                    <a:solidFill>
                      <a:srgbClr val="D9D9D9"/>
                    </a:solidFill>
                  </a:tcPr>
                </a:tc>
                <a:tc>
                  <a:txBody>
                    <a:bodyPr/>
                    <a:lstStyle/>
                    <a:p>
                      <a:pPr algn="ctr">
                        <a:defRPr sz="1800"/>
                      </a:pPr>
                      <a:r>
                        <a:rPr sz="2400">
                          <a:latin typeface="Myriad Pro"/>
                          <a:ea typeface="Myriad Pro"/>
                          <a:cs typeface="Myriad Pro"/>
                        </a:rPr>
                        <a:t>User</a:t>
                      </a:r>
                    </a:p>
                  </a:txBody>
                  <a:tcPr marL="0" marR="0" marT="0" marB="0" anchor="ctr" horzOverflow="overflow">
                    <a:lnL w="19050">
                      <a:solidFill>
                        <a:srgbClr val="D9D9D9"/>
                      </a:solidFill>
                    </a:lnL>
                    <a:lnR w="19050">
                      <a:solidFill>
                        <a:srgbClr val="D9D9D9"/>
                      </a:solidFill>
                    </a:lnR>
                    <a:lnT w="19050">
                      <a:solidFill>
                        <a:srgbClr val="D9D9D9"/>
                      </a:solidFill>
                    </a:lnT>
                    <a:lnB w="19050">
                      <a:solidFill>
                        <a:srgbClr val="D9D9D9"/>
                      </a:solidFill>
                    </a:lnB>
                    <a:solidFill>
                      <a:srgbClr val="D9D9D9"/>
                    </a:solidFill>
                  </a:tcPr>
                </a:tc>
                <a:tc>
                  <a:txBody>
                    <a:bodyPr/>
                    <a:lstStyle/>
                    <a:p>
                      <a:pPr algn="ctr">
                        <a:defRPr sz="1800"/>
                      </a:pPr>
                      <a:r>
                        <a:rPr sz="2400">
                          <a:latin typeface="Myriad Pro"/>
                          <a:ea typeface="Myriad Pro"/>
                          <a:cs typeface="Myriad Pro"/>
                        </a:rPr>
                        <a:t>Spend</a:t>
                      </a:r>
                    </a:p>
                  </a:txBody>
                  <a:tcPr marL="0" marR="0" marT="0" marB="0" anchor="ctr" horzOverflow="overflow">
                    <a:lnL w="19050">
                      <a:solidFill>
                        <a:srgbClr val="D9D9D9"/>
                      </a:solidFill>
                    </a:lnL>
                    <a:lnR w="19050">
                      <a:solidFill>
                        <a:srgbClr val="D9D9D9"/>
                      </a:solidFill>
                    </a:lnR>
                    <a:lnT w="19050">
                      <a:solidFill>
                        <a:srgbClr val="D9D9D9"/>
                      </a:solidFill>
                    </a:lnT>
                    <a:lnB w="19050">
                      <a:solidFill>
                        <a:srgbClr val="D9D9D9"/>
                      </a:solidFill>
                    </a:lnB>
                    <a:solidFill>
                      <a:srgbClr val="D9D9D9"/>
                    </a:solidFill>
                  </a:tcPr>
                </a:tc>
                <a:tc>
                  <a:txBody>
                    <a:bodyPr/>
                    <a:lstStyle/>
                    <a:p>
                      <a:pPr algn="ctr">
                        <a:defRPr sz="1800"/>
                      </a:pPr>
                      <a:r>
                        <a:rPr sz="2400">
                          <a:latin typeface="Myriad Pro"/>
                          <a:ea typeface="Myriad Pro"/>
                          <a:cs typeface="Myriad Pro"/>
                        </a:rPr>
                        <a:t>Amount</a:t>
                      </a:r>
                    </a:p>
                  </a:txBody>
                  <a:tcPr marL="0" marR="0" marT="0" marB="0" anchor="ctr" horzOverflow="overflow">
                    <a:lnL w="19050">
                      <a:solidFill>
                        <a:srgbClr val="D9D9D9"/>
                      </a:solidFill>
                    </a:lnL>
                    <a:lnR w="19050">
                      <a:solidFill>
                        <a:srgbClr val="D9D9D9"/>
                      </a:solidFill>
                    </a:lnR>
                    <a:lnT w="19050">
                      <a:solidFill>
                        <a:srgbClr val="D9D9D9"/>
                      </a:solidFill>
                    </a:lnT>
                    <a:lnB w="19050">
                      <a:solidFill>
                        <a:srgbClr val="D9D9D9"/>
                      </a:solidFill>
                    </a:lnB>
                    <a:solidFill>
                      <a:srgbClr val="D9D9D9"/>
                    </a:solidFill>
                  </a:tcPr>
                </a:tc>
                <a:tc>
                  <a:txBody>
                    <a:bodyPr/>
                    <a:lstStyle/>
                    <a:p>
                      <a:pPr algn="ctr">
                        <a:defRPr sz="1800"/>
                      </a:pPr>
                      <a:r>
                        <a:rPr sz="2400">
                          <a:latin typeface="Myriad Pro"/>
                          <a:ea typeface="Myriad Pro"/>
                          <a:cs typeface="Myriad Pro"/>
                        </a:rPr>
                        <a:t>Prev_user</a:t>
                      </a:r>
                    </a:p>
                  </a:txBody>
                  <a:tcPr marL="0" marR="0" marT="0" marB="0" anchor="ctr" horzOverflow="overflow">
                    <a:lnL w="19050">
                      <a:solidFill>
                        <a:srgbClr val="D9D9D9"/>
                      </a:solidFill>
                    </a:lnL>
                    <a:lnR w="19050">
                      <a:solidFill>
                        <a:srgbClr val="D9D9D9"/>
                      </a:solidFill>
                    </a:lnR>
                    <a:lnT w="19050">
                      <a:solidFill>
                        <a:srgbClr val="D9D9D9"/>
                      </a:solidFill>
                    </a:lnT>
                    <a:lnB w="19050">
                      <a:solidFill>
                        <a:srgbClr val="D9D9D9"/>
                      </a:solidFill>
                    </a:lnB>
                    <a:solidFill>
                      <a:srgbClr val="D9D9D9"/>
                    </a:solidFill>
                  </a:tcPr>
                </a:tc>
                <a:tc>
                  <a:txBody>
                    <a:bodyPr/>
                    <a:lstStyle/>
                    <a:p>
                      <a:pPr algn="ctr">
                        <a:defRPr sz="1800"/>
                      </a:pPr>
                      <a:r>
                        <a:rPr sz="2400">
                          <a:latin typeface="Myriad Pro"/>
                          <a:ea typeface="Myriad Pro"/>
                          <a:cs typeface="Myriad Pro"/>
                        </a:rPr>
                        <a:t>Prev_spend_avg</a:t>
                      </a:r>
                    </a:p>
                  </a:txBody>
                  <a:tcPr marL="0" marR="0" marT="0" marB="0" anchor="ctr" horzOverflow="overflow">
                    <a:lnL w="19050">
                      <a:solidFill>
                        <a:srgbClr val="D9D9D9"/>
                      </a:solidFill>
                    </a:lnL>
                    <a:lnR w="19050">
                      <a:solidFill>
                        <a:srgbClr val="D9D9D9"/>
                      </a:solidFill>
                    </a:lnR>
                    <a:lnT w="19050">
                      <a:solidFill>
                        <a:srgbClr val="D9D9D9"/>
                      </a:solidFill>
                    </a:lnT>
                    <a:lnB w="19050">
                      <a:solidFill>
                        <a:srgbClr val="D9D9D9"/>
                      </a:solidFill>
                    </a:lnB>
                    <a:solidFill>
                      <a:srgbClr val="D9D9D9"/>
                    </a:solidFill>
                  </a:tcPr>
                </a:tc>
                <a:extLst>
                  <a:ext uri="{0D108BD9-81ED-4DB2-BD59-A6C34878D82A}">
                    <a16:rowId xmlns:a16="http://schemas.microsoft.com/office/drawing/2014/main" val="10000"/>
                  </a:ext>
                </a:extLst>
              </a:tr>
              <a:tr h="383896">
                <a:tc>
                  <a:txBody>
                    <a:bodyPr/>
                    <a:lstStyle/>
                    <a:p>
                      <a:pPr algn="ctr">
                        <a:defRPr sz="1800"/>
                      </a:pPr>
                      <a:r>
                        <a:rPr sz="2400">
                          <a:latin typeface="Myriad Pro"/>
                          <a:ea typeface="Myriad Pro"/>
                          <a:cs typeface="Myriad Pro"/>
                        </a:rPr>
                        <a:t>1</a:t>
                      </a:r>
                    </a:p>
                  </a:txBody>
                  <a:tcPr marL="0" marR="0" marT="0" marB="0" anchor="ctr" horzOverflow="overflow">
                    <a:lnL w="19050">
                      <a:solidFill>
                        <a:srgbClr val="D9D9D9"/>
                      </a:solidFill>
                    </a:lnL>
                    <a:lnR w="19050">
                      <a:solidFill>
                        <a:srgbClr val="D9D9D9"/>
                      </a:solidFill>
                    </a:lnR>
                    <a:lnT w="19050">
                      <a:solidFill>
                        <a:srgbClr val="D9D9D9"/>
                      </a:solidFill>
                    </a:lnT>
                    <a:lnB w="19050">
                      <a:solidFill>
                        <a:srgbClr val="D9D9D9"/>
                      </a:solidFill>
                    </a:lnB>
                    <a:solidFill>
                      <a:srgbClr val="F2F2F2"/>
                    </a:solidFill>
                  </a:tcPr>
                </a:tc>
                <a:tc>
                  <a:txBody>
                    <a:bodyPr/>
                    <a:lstStyle/>
                    <a:p>
                      <a:pPr algn="ctr">
                        <a:defRPr sz="1800"/>
                      </a:pPr>
                      <a:r>
                        <a:rPr sz="2400">
                          <a:latin typeface="Myriad Pro"/>
                          <a:ea typeface="Myriad Pro"/>
                          <a:cs typeface="Myriad Pro"/>
                        </a:rPr>
                        <a:t>101</a:t>
                      </a:r>
                    </a:p>
                  </a:txBody>
                  <a:tcPr marL="0" marR="0" marT="0" marB="0" anchor="ctr" horzOverflow="overflow">
                    <a:lnL w="19050">
                      <a:solidFill>
                        <a:srgbClr val="D9D9D9"/>
                      </a:solidFill>
                    </a:lnL>
                    <a:lnR w="19050">
                      <a:solidFill>
                        <a:srgbClr val="D9D9D9"/>
                      </a:solidFill>
                    </a:lnR>
                    <a:lnT w="19050">
                      <a:solidFill>
                        <a:srgbClr val="D9D9D9"/>
                      </a:solidFill>
                    </a:lnT>
                    <a:lnB w="19050">
                      <a:solidFill>
                        <a:srgbClr val="D9D9D9"/>
                      </a:solidFill>
                    </a:lnB>
                    <a:solidFill>
                      <a:srgbClr val="F2F2F2"/>
                    </a:solidFill>
                  </a:tcPr>
                </a:tc>
                <a:tc>
                  <a:txBody>
                    <a:bodyPr/>
                    <a:lstStyle/>
                    <a:p>
                      <a:pPr algn="ctr">
                        <a:defRPr sz="1800"/>
                      </a:pPr>
                      <a:r>
                        <a:rPr sz="2400">
                          <a:latin typeface="Myriad Pro"/>
                          <a:ea typeface="Myriad Pro"/>
                          <a:cs typeface="Myriad Pro"/>
                        </a:rPr>
                        <a:t>FOOD</a:t>
                      </a:r>
                    </a:p>
                  </a:txBody>
                  <a:tcPr marL="0" marR="0" marT="0" marB="0" anchor="ctr" horzOverflow="overflow">
                    <a:lnL w="19050">
                      <a:solidFill>
                        <a:srgbClr val="D9D9D9"/>
                      </a:solidFill>
                    </a:lnL>
                    <a:lnR w="19050">
                      <a:solidFill>
                        <a:srgbClr val="D9D9D9"/>
                      </a:solidFill>
                    </a:lnR>
                    <a:lnT w="19050">
                      <a:solidFill>
                        <a:srgbClr val="D9D9D9"/>
                      </a:solidFill>
                    </a:lnT>
                    <a:lnB w="19050">
                      <a:solidFill>
                        <a:srgbClr val="D9D9D9"/>
                      </a:solidFill>
                    </a:lnB>
                    <a:solidFill>
                      <a:srgbClr val="F2F2F2"/>
                    </a:solidFill>
                  </a:tcPr>
                </a:tc>
                <a:tc>
                  <a:txBody>
                    <a:bodyPr/>
                    <a:lstStyle/>
                    <a:p>
                      <a:pPr algn="ctr">
                        <a:defRPr sz="1800"/>
                      </a:pPr>
                      <a:r>
                        <a:rPr sz="2400">
                          <a:latin typeface="Myriad Pro"/>
                          <a:ea typeface="Myriad Pro"/>
                          <a:cs typeface="Myriad Pro"/>
                        </a:rPr>
                        <a:t>2.0</a:t>
                      </a:r>
                    </a:p>
                  </a:txBody>
                  <a:tcPr marL="0" marR="0" marT="0" marB="0" anchor="ctr" horzOverflow="overflow">
                    <a:lnL w="19050">
                      <a:solidFill>
                        <a:srgbClr val="D9D9D9"/>
                      </a:solidFill>
                    </a:lnL>
                    <a:lnR w="19050">
                      <a:solidFill>
                        <a:srgbClr val="D9D9D9"/>
                      </a:solidFill>
                    </a:lnR>
                    <a:lnT w="19050">
                      <a:solidFill>
                        <a:srgbClr val="D9D9D9"/>
                      </a:solidFill>
                    </a:lnT>
                    <a:lnB w="19050">
                      <a:solidFill>
                        <a:srgbClr val="D9D9D9"/>
                      </a:solidFill>
                    </a:lnB>
                    <a:solidFill>
                      <a:srgbClr val="F2F2F2"/>
                    </a:solidFill>
                  </a:tcPr>
                </a:tc>
                <a:tc>
                  <a:txBody>
                    <a:bodyPr/>
                    <a:lstStyle/>
                    <a:p>
                      <a:pPr algn="ctr">
                        <a:defRPr sz="1800"/>
                      </a:pPr>
                      <a:r>
                        <a:rPr sz="2400">
                          <a:latin typeface="Myriad Pro"/>
                          <a:ea typeface="Myriad Pro"/>
                          <a:cs typeface="Myriad Pro"/>
                        </a:rPr>
                        <a:t>0.0</a:t>
                      </a:r>
                    </a:p>
                  </a:txBody>
                  <a:tcPr marL="0" marR="0" marT="0" marB="0" anchor="ctr" horzOverflow="overflow">
                    <a:lnL w="19050">
                      <a:solidFill>
                        <a:srgbClr val="D9D9D9"/>
                      </a:solidFill>
                    </a:lnL>
                    <a:lnR w="19050">
                      <a:solidFill>
                        <a:srgbClr val="D9D9D9"/>
                      </a:solidFill>
                    </a:lnR>
                    <a:lnT w="19050">
                      <a:solidFill>
                        <a:srgbClr val="D9D9D9"/>
                      </a:solidFill>
                    </a:lnT>
                    <a:lnB w="19050">
                      <a:solidFill>
                        <a:srgbClr val="D9D9D9"/>
                      </a:solidFill>
                    </a:lnB>
                    <a:solidFill>
                      <a:srgbClr val="F2F2F2"/>
                    </a:solidFill>
                  </a:tcPr>
                </a:tc>
                <a:tc>
                  <a:txBody>
                    <a:bodyPr/>
                    <a:lstStyle/>
                    <a:p>
                      <a:pPr algn="ctr">
                        <a:defRPr sz="1800"/>
                      </a:pPr>
                      <a:r>
                        <a:rPr sz="2400">
                          <a:latin typeface="Myriad Pro"/>
                          <a:ea typeface="Myriad Pro"/>
                          <a:cs typeface="Myriad Pro"/>
                        </a:rPr>
                        <a:t>0.0</a:t>
                      </a:r>
                    </a:p>
                  </a:txBody>
                  <a:tcPr marL="0" marR="0" marT="0" marB="0" anchor="ctr" horzOverflow="overflow">
                    <a:lnL w="19050">
                      <a:solidFill>
                        <a:srgbClr val="D9D9D9"/>
                      </a:solidFill>
                    </a:lnL>
                    <a:lnR w="19050">
                      <a:solidFill>
                        <a:srgbClr val="D9D9D9"/>
                      </a:solidFill>
                    </a:lnR>
                    <a:lnT w="19050">
                      <a:solidFill>
                        <a:srgbClr val="D9D9D9"/>
                      </a:solidFill>
                    </a:lnT>
                    <a:lnB w="19050">
                      <a:solidFill>
                        <a:srgbClr val="D9D9D9"/>
                      </a:solidFill>
                    </a:lnB>
                    <a:solidFill>
                      <a:srgbClr val="F2F2F2"/>
                    </a:solidFill>
                  </a:tcPr>
                </a:tc>
                <a:extLst>
                  <a:ext uri="{0D108BD9-81ED-4DB2-BD59-A6C34878D82A}">
                    <a16:rowId xmlns:a16="http://schemas.microsoft.com/office/drawing/2014/main" val="10001"/>
                  </a:ext>
                </a:extLst>
              </a:tr>
              <a:tr h="383896">
                <a:tc>
                  <a:txBody>
                    <a:bodyPr/>
                    <a:lstStyle/>
                    <a:p>
                      <a:pPr algn="ctr">
                        <a:defRPr sz="1800"/>
                      </a:pPr>
                      <a:r>
                        <a:rPr sz="2400">
                          <a:latin typeface="Myriad Pro"/>
                          <a:ea typeface="Myriad Pro"/>
                          <a:cs typeface="Myriad Pro"/>
                        </a:rPr>
                        <a:t>1</a:t>
                      </a:r>
                    </a:p>
                  </a:txBody>
                  <a:tcPr marL="0" marR="0" marT="0" marB="0" anchor="ctr" horzOverflow="overflow">
                    <a:lnL w="19050">
                      <a:solidFill>
                        <a:srgbClr val="D9D9D9"/>
                      </a:solidFill>
                    </a:lnL>
                    <a:lnR w="19050">
                      <a:solidFill>
                        <a:srgbClr val="D9D9D9"/>
                      </a:solidFill>
                    </a:lnR>
                    <a:lnT w="19050">
                      <a:solidFill>
                        <a:srgbClr val="D9D9D9"/>
                      </a:solidFill>
                    </a:lnT>
                    <a:lnB w="19050">
                      <a:solidFill>
                        <a:srgbClr val="D9D9D9"/>
                      </a:solidFill>
                    </a:lnB>
                    <a:solidFill>
                      <a:srgbClr val="F2F2F2"/>
                    </a:solidFill>
                  </a:tcPr>
                </a:tc>
                <a:tc>
                  <a:txBody>
                    <a:bodyPr/>
                    <a:lstStyle/>
                    <a:p>
                      <a:pPr algn="ctr">
                        <a:defRPr sz="1800"/>
                      </a:pPr>
                      <a:r>
                        <a:rPr sz="2400">
                          <a:latin typeface="Myriad Pro"/>
                          <a:ea typeface="Myriad Pro"/>
                          <a:cs typeface="Myriad Pro"/>
                        </a:rPr>
                        <a:t>101</a:t>
                      </a:r>
                    </a:p>
                  </a:txBody>
                  <a:tcPr marL="0" marR="0" marT="0" marB="0" anchor="ctr" horzOverflow="overflow">
                    <a:lnL w="19050">
                      <a:solidFill>
                        <a:srgbClr val="D9D9D9"/>
                      </a:solidFill>
                    </a:lnL>
                    <a:lnR w="19050">
                      <a:solidFill>
                        <a:srgbClr val="D9D9D9"/>
                      </a:solidFill>
                    </a:lnR>
                    <a:lnT w="19050">
                      <a:solidFill>
                        <a:srgbClr val="D9D9D9"/>
                      </a:solidFill>
                    </a:lnT>
                    <a:lnB w="19050">
                      <a:solidFill>
                        <a:srgbClr val="D9D9D9"/>
                      </a:solidFill>
                    </a:lnB>
                    <a:solidFill>
                      <a:srgbClr val="F2F2F2"/>
                    </a:solidFill>
                  </a:tcPr>
                </a:tc>
                <a:tc>
                  <a:txBody>
                    <a:bodyPr/>
                    <a:lstStyle/>
                    <a:p>
                      <a:pPr algn="ctr">
                        <a:defRPr sz="1800"/>
                      </a:pPr>
                      <a:r>
                        <a:rPr sz="2400">
                          <a:latin typeface="Myriad Pro"/>
                          <a:ea typeface="Myriad Pro"/>
                          <a:cs typeface="Myriad Pro"/>
                        </a:rPr>
                        <a:t>GAS</a:t>
                      </a:r>
                    </a:p>
                  </a:txBody>
                  <a:tcPr marL="0" marR="0" marT="0" marB="0" anchor="ctr" horzOverflow="overflow">
                    <a:lnL w="19050">
                      <a:solidFill>
                        <a:srgbClr val="D9D9D9"/>
                      </a:solidFill>
                    </a:lnL>
                    <a:lnR w="19050">
                      <a:solidFill>
                        <a:srgbClr val="D9D9D9"/>
                      </a:solidFill>
                    </a:lnR>
                    <a:lnT w="19050">
                      <a:solidFill>
                        <a:srgbClr val="D9D9D9"/>
                      </a:solidFill>
                    </a:lnT>
                    <a:lnB w="19050">
                      <a:solidFill>
                        <a:srgbClr val="D9D9D9"/>
                      </a:solidFill>
                    </a:lnB>
                    <a:solidFill>
                      <a:srgbClr val="F2F2F2"/>
                    </a:solidFill>
                  </a:tcPr>
                </a:tc>
                <a:tc>
                  <a:txBody>
                    <a:bodyPr/>
                    <a:lstStyle/>
                    <a:p>
                      <a:pPr algn="ctr">
                        <a:defRPr sz="1800"/>
                      </a:pPr>
                      <a:r>
                        <a:rPr sz="2400">
                          <a:latin typeface="Myriad Pro"/>
                          <a:ea typeface="Myriad Pro"/>
                          <a:cs typeface="Myriad Pro"/>
                        </a:rPr>
                        <a:t>4.0</a:t>
                      </a:r>
                    </a:p>
                  </a:txBody>
                  <a:tcPr marL="0" marR="0" marT="0" marB="0" anchor="ctr" horzOverflow="overflow">
                    <a:lnL w="19050">
                      <a:solidFill>
                        <a:srgbClr val="D9D9D9"/>
                      </a:solidFill>
                    </a:lnL>
                    <a:lnR w="19050">
                      <a:solidFill>
                        <a:srgbClr val="D9D9D9"/>
                      </a:solidFill>
                    </a:lnR>
                    <a:lnT w="19050">
                      <a:solidFill>
                        <a:srgbClr val="D9D9D9"/>
                      </a:solidFill>
                    </a:lnT>
                    <a:lnB w="19050">
                      <a:solidFill>
                        <a:srgbClr val="D9D9D9"/>
                      </a:solidFill>
                    </a:lnB>
                    <a:solidFill>
                      <a:srgbClr val="F2F2F2"/>
                    </a:solidFill>
                  </a:tcPr>
                </a:tc>
                <a:tc>
                  <a:txBody>
                    <a:bodyPr/>
                    <a:lstStyle/>
                    <a:p>
                      <a:pPr algn="ctr">
                        <a:defRPr sz="1800"/>
                      </a:pPr>
                      <a:r>
                        <a:rPr sz="2400">
                          <a:latin typeface="Myriad Pro"/>
                          <a:ea typeface="Myriad Pro"/>
                          <a:cs typeface="Myriad Pro"/>
                        </a:rPr>
                        <a:t>0.0</a:t>
                      </a:r>
                    </a:p>
                  </a:txBody>
                  <a:tcPr marL="0" marR="0" marT="0" marB="0" anchor="ctr" horzOverflow="overflow">
                    <a:lnL w="19050">
                      <a:solidFill>
                        <a:srgbClr val="D9D9D9"/>
                      </a:solidFill>
                    </a:lnL>
                    <a:lnR w="19050">
                      <a:solidFill>
                        <a:srgbClr val="D9D9D9"/>
                      </a:solidFill>
                    </a:lnR>
                    <a:lnT w="19050">
                      <a:solidFill>
                        <a:srgbClr val="D9D9D9"/>
                      </a:solidFill>
                    </a:lnT>
                    <a:lnB w="19050">
                      <a:solidFill>
                        <a:srgbClr val="D9D9D9"/>
                      </a:solidFill>
                    </a:lnB>
                    <a:solidFill>
                      <a:srgbClr val="F2F2F2"/>
                    </a:solidFill>
                  </a:tcPr>
                </a:tc>
                <a:tc>
                  <a:txBody>
                    <a:bodyPr/>
                    <a:lstStyle/>
                    <a:p>
                      <a:pPr algn="ctr">
                        <a:defRPr sz="1800"/>
                      </a:pPr>
                      <a:r>
                        <a:rPr sz="2400">
                          <a:latin typeface="Myriad Pro"/>
                          <a:ea typeface="Myriad Pro"/>
                          <a:cs typeface="Myriad Pro"/>
                        </a:rPr>
                        <a:t>0.0</a:t>
                      </a:r>
                    </a:p>
                  </a:txBody>
                  <a:tcPr marL="0" marR="0" marT="0" marB="0" anchor="ctr" horzOverflow="overflow">
                    <a:lnL w="19050">
                      <a:solidFill>
                        <a:srgbClr val="D9D9D9"/>
                      </a:solidFill>
                    </a:lnL>
                    <a:lnR w="19050">
                      <a:solidFill>
                        <a:srgbClr val="D9D9D9"/>
                      </a:solidFill>
                    </a:lnR>
                    <a:lnT w="19050">
                      <a:solidFill>
                        <a:srgbClr val="D9D9D9"/>
                      </a:solidFill>
                    </a:lnT>
                    <a:lnB w="19050">
                      <a:solidFill>
                        <a:srgbClr val="D9D9D9"/>
                      </a:solidFill>
                    </a:lnB>
                    <a:solidFill>
                      <a:srgbClr val="F2F2F2"/>
                    </a:solidFill>
                  </a:tcPr>
                </a:tc>
                <a:extLst>
                  <a:ext uri="{0D108BD9-81ED-4DB2-BD59-A6C34878D82A}">
                    <a16:rowId xmlns:a16="http://schemas.microsoft.com/office/drawing/2014/main" val="10002"/>
                  </a:ext>
                </a:extLst>
              </a:tr>
              <a:tr h="383896">
                <a:tc>
                  <a:txBody>
                    <a:bodyPr/>
                    <a:lstStyle/>
                    <a:p>
                      <a:pPr algn="ctr">
                        <a:defRPr sz="1800"/>
                      </a:pPr>
                      <a:r>
                        <a:rPr sz="2400">
                          <a:latin typeface="Myriad Pro"/>
                          <a:ea typeface="Myriad Pro"/>
                          <a:cs typeface="Myriad Pro"/>
                        </a:rPr>
                        <a:t>1</a:t>
                      </a:r>
                    </a:p>
                  </a:txBody>
                  <a:tcPr marL="0" marR="0" marT="0" marB="0" anchor="ctr" horzOverflow="overflow">
                    <a:lnL w="19050">
                      <a:solidFill>
                        <a:srgbClr val="D9D9D9"/>
                      </a:solidFill>
                    </a:lnL>
                    <a:lnR w="19050">
                      <a:solidFill>
                        <a:srgbClr val="D9D9D9"/>
                      </a:solidFill>
                    </a:lnR>
                    <a:lnT w="19050">
                      <a:solidFill>
                        <a:srgbClr val="D9D9D9"/>
                      </a:solidFill>
                    </a:lnT>
                    <a:lnB w="19050">
                      <a:solidFill>
                        <a:srgbClr val="D9D9D9"/>
                      </a:solidFill>
                    </a:lnB>
                    <a:solidFill>
                      <a:srgbClr val="F2F2F2"/>
                    </a:solidFill>
                  </a:tcPr>
                </a:tc>
                <a:tc>
                  <a:txBody>
                    <a:bodyPr/>
                    <a:lstStyle/>
                    <a:p>
                      <a:pPr algn="ctr">
                        <a:defRPr sz="1800"/>
                      </a:pPr>
                      <a:r>
                        <a:rPr sz="2400">
                          <a:latin typeface="Myriad Pro"/>
                          <a:ea typeface="Myriad Pro"/>
                          <a:cs typeface="Myriad Pro"/>
                        </a:rPr>
                        <a:t>102</a:t>
                      </a:r>
                    </a:p>
                  </a:txBody>
                  <a:tcPr marL="0" marR="0" marT="0" marB="0" anchor="ctr" horzOverflow="overflow">
                    <a:lnL w="19050">
                      <a:solidFill>
                        <a:srgbClr val="D9D9D9"/>
                      </a:solidFill>
                    </a:lnL>
                    <a:lnR w="19050">
                      <a:solidFill>
                        <a:srgbClr val="D9D9D9"/>
                      </a:solidFill>
                    </a:lnR>
                    <a:lnT w="19050">
                      <a:solidFill>
                        <a:srgbClr val="D9D9D9"/>
                      </a:solidFill>
                    </a:lnT>
                    <a:lnB w="19050">
                      <a:solidFill>
                        <a:srgbClr val="D9D9D9"/>
                      </a:solidFill>
                    </a:lnB>
                    <a:solidFill>
                      <a:srgbClr val="F2F2F2"/>
                    </a:solidFill>
                  </a:tcPr>
                </a:tc>
                <a:tc>
                  <a:txBody>
                    <a:bodyPr/>
                    <a:lstStyle/>
                    <a:p>
                      <a:pPr algn="ctr">
                        <a:defRPr sz="1800"/>
                      </a:pPr>
                      <a:r>
                        <a:rPr sz="2400">
                          <a:latin typeface="Myriad Pro"/>
                          <a:ea typeface="Myriad Pro"/>
                          <a:cs typeface="Myriad Pro"/>
                        </a:rPr>
                        <a:t>FOOD</a:t>
                      </a:r>
                    </a:p>
                  </a:txBody>
                  <a:tcPr marL="0" marR="0" marT="0" marB="0" anchor="ctr" horzOverflow="overflow">
                    <a:lnL w="19050">
                      <a:solidFill>
                        <a:srgbClr val="D9D9D9"/>
                      </a:solidFill>
                    </a:lnL>
                    <a:lnR w="19050">
                      <a:solidFill>
                        <a:srgbClr val="D9D9D9"/>
                      </a:solidFill>
                    </a:lnR>
                    <a:lnT w="19050">
                      <a:solidFill>
                        <a:srgbClr val="D9D9D9"/>
                      </a:solidFill>
                    </a:lnT>
                    <a:lnB w="19050">
                      <a:solidFill>
                        <a:srgbClr val="D9D9D9"/>
                      </a:solidFill>
                    </a:lnB>
                    <a:solidFill>
                      <a:srgbClr val="F2F2F2"/>
                    </a:solidFill>
                  </a:tcPr>
                </a:tc>
                <a:tc>
                  <a:txBody>
                    <a:bodyPr/>
                    <a:lstStyle/>
                    <a:p>
                      <a:pPr algn="ctr">
                        <a:defRPr sz="1800"/>
                      </a:pPr>
                      <a:r>
                        <a:rPr sz="2400">
                          <a:latin typeface="Myriad Pro"/>
                          <a:ea typeface="Myriad Pro"/>
                          <a:cs typeface="Myriad Pro"/>
                        </a:rPr>
                        <a:t>3.0</a:t>
                      </a:r>
                    </a:p>
                  </a:txBody>
                  <a:tcPr marL="0" marR="0" marT="0" marB="0" anchor="ctr" horzOverflow="overflow">
                    <a:lnL w="19050">
                      <a:solidFill>
                        <a:srgbClr val="D9D9D9"/>
                      </a:solidFill>
                    </a:lnL>
                    <a:lnR w="19050">
                      <a:solidFill>
                        <a:srgbClr val="D9D9D9"/>
                      </a:solidFill>
                    </a:lnR>
                    <a:lnT w="19050">
                      <a:solidFill>
                        <a:srgbClr val="D9D9D9"/>
                      </a:solidFill>
                    </a:lnT>
                    <a:lnB w="19050">
                      <a:solidFill>
                        <a:srgbClr val="D9D9D9"/>
                      </a:solidFill>
                    </a:lnB>
                    <a:solidFill>
                      <a:srgbClr val="F2F2F2"/>
                    </a:solidFill>
                  </a:tcPr>
                </a:tc>
                <a:tc>
                  <a:txBody>
                    <a:bodyPr/>
                    <a:lstStyle/>
                    <a:p>
                      <a:pPr algn="ctr">
                        <a:defRPr sz="1800"/>
                      </a:pPr>
                      <a:r>
                        <a:rPr sz="2400">
                          <a:latin typeface="Myriad Pro"/>
                          <a:ea typeface="Myriad Pro"/>
                          <a:cs typeface="Myriad Pro"/>
                        </a:rPr>
                        <a:t>0.0</a:t>
                      </a:r>
                    </a:p>
                  </a:txBody>
                  <a:tcPr marL="0" marR="0" marT="0" marB="0" anchor="ctr" horzOverflow="overflow">
                    <a:lnL w="19050">
                      <a:solidFill>
                        <a:srgbClr val="D9D9D9"/>
                      </a:solidFill>
                    </a:lnL>
                    <a:lnR w="19050">
                      <a:solidFill>
                        <a:srgbClr val="D9D9D9"/>
                      </a:solidFill>
                    </a:lnR>
                    <a:lnT w="19050">
                      <a:solidFill>
                        <a:srgbClr val="D9D9D9"/>
                      </a:solidFill>
                    </a:lnT>
                    <a:lnB w="19050">
                      <a:solidFill>
                        <a:srgbClr val="D9D9D9"/>
                      </a:solidFill>
                    </a:lnB>
                    <a:solidFill>
                      <a:srgbClr val="F2F2F2"/>
                    </a:solidFill>
                  </a:tcPr>
                </a:tc>
                <a:tc>
                  <a:txBody>
                    <a:bodyPr/>
                    <a:lstStyle/>
                    <a:p>
                      <a:pPr algn="ctr">
                        <a:defRPr sz="1800"/>
                      </a:pPr>
                      <a:r>
                        <a:rPr sz="2400">
                          <a:latin typeface="Myriad Pro"/>
                          <a:ea typeface="Myriad Pro"/>
                          <a:cs typeface="Myriad Pro"/>
                        </a:rPr>
                        <a:t>0.0</a:t>
                      </a:r>
                    </a:p>
                  </a:txBody>
                  <a:tcPr marL="0" marR="0" marT="0" marB="0" anchor="ctr" horzOverflow="overflow">
                    <a:lnL w="19050">
                      <a:solidFill>
                        <a:srgbClr val="D9D9D9"/>
                      </a:solidFill>
                    </a:lnL>
                    <a:lnR w="19050">
                      <a:solidFill>
                        <a:srgbClr val="D9D9D9"/>
                      </a:solidFill>
                    </a:lnR>
                    <a:lnT w="19050">
                      <a:solidFill>
                        <a:srgbClr val="D9D9D9"/>
                      </a:solidFill>
                    </a:lnT>
                    <a:lnB w="19050">
                      <a:solidFill>
                        <a:srgbClr val="D9D9D9"/>
                      </a:solidFill>
                    </a:lnB>
                    <a:solidFill>
                      <a:srgbClr val="F2F2F2"/>
                    </a:solidFill>
                  </a:tcPr>
                </a:tc>
                <a:extLst>
                  <a:ext uri="{0D108BD9-81ED-4DB2-BD59-A6C34878D82A}">
                    <a16:rowId xmlns:a16="http://schemas.microsoft.com/office/drawing/2014/main" val="10003"/>
                  </a:ext>
                </a:extLst>
              </a:tr>
              <a:tr h="383896">
                <a:tc>
                  <a:txBody>
                    <a:bodyPr/>
                    <a:lstStyle/>
                    <a:p>
                      <a:pPr algn="ctr">
                        <a:defRPr sz="1800"/>
                      </a:pPr>
                      <a:r>
                        <a:rPr sz="2400">
                          <a:latin typeface="Myriad Pro"/>
                          <a:ea typeface="Myriad Pro"/>
                          <a:cs typeface="Myriad Pro"/>
                        </a:rPr>
                        <a:t>2</a:t>
                      </a:r>
                    </a:p>
                  </a:txBody>
                  <a:tcPr marL="0" marR="0" marT="0" marB="0" anchor="ctr" horzOverflow="overflow">
                    <a:lnL w="19050">
                      <a:solidFill>
                        <a:srgbClr val="D9D9D9"/>
                      </a:solidFill>
                    </a:lnL>
                    <a:lnR w="19050">
                      <a:solidFill>
                        <a:srgbClr val="D9D9D9"/>
                      </a:solidFill>
                    </a:lnR>
                    <a:lnT w="19050">
                      <a:solidFill>
                        <a:srgbClr val="D9D9D9"/>
                      </a:solidFill>
                    </a:lnT>
                    <a:lnB w="19050">
                      <a:solidFill>
                        <a:srgbClr val="D9D9D9"/>
                      </a:solidFill>
                    </a:lnB>
                    <a:solidFill>
                      <a:srgbClr val="F2F2F2"/>
                    </a:solidFill>
                  </a:tcPr>
                </a:tc>
                <a:tc>
                  <a:txBody>
                    <a:bodyPr/>
                    <a:lstStyle/>
                    <a:p>
                      <a:pPr algn="ctr">
                        <a:defRPr sz="1800"/>
                      </a:pPr>
                      <a:r>
                        <a:rPr sz="2400">
                          <a:latin typeface="Myriad Pro"/>
                          <a:ea typeface="Myriad Pro"/>
                          <a:cs typeface="Myriad Pro"/>
                        </a:rPr>
                        <a:t>101</a:t>
                      </a:r>
                    </a:p>
                  </a:txBody>
                  <a:tcPr marL="0" marR="0" marT="0" marB="0" anchor="ctr" horzOverflow="overflow">
                    <a:lnL w="19050">
                      <a:solidFill>
                        <a:srgbClr val="D9D9D9"/>
                      </a:solidFill>
                    </a:lnL>
                    <a:lnR w="19050">
                      <a:solidFill>
                        <a:srgbClr val="D9D9D9"/>
                      </a:solidFill>
                    </a:lnR>
                    <a:lnT w="19050">
                      <a:solidFill>
                        <a:srgbClr val="D9D9D9"/>
                      </a:solidFill>
                    </a:lnT>
                    <a:lnB w="19050">
                      <a:solidFill>
                        <a:srgbClr val="D9D9D9"/>
                      </a:solidFill>
                    </a:lnB>
                    <a:solidFill>
                      <a:srgbClr val="F2F2F2"/>
                    </a:solidFill>
                  </a:tcPr>
                </a:tc>
                <a:tc>
                  <a:txBody>
                    <a:bodyPr/>
                    <a:lstStyle/>
                    <a:p>
                      <a:pPr algn="ctr">
                        <a:defRPr sz="1800"/>
                      </a:pPr>
                      <a:r>
                        <a:rPr sz="2400">
                          <a:latin typeface="Myriad Pro"/>
                          <a:ea typeface="Myriad Pro"/>
                          <a:cs typeface="Myriad Pro"/>
                        </a:rPr>
                        <a:t>GAS</a:t>
                      </a:r>
                    </a:p>
                  </a:txBody>
                  <a:tcPr marL="0" marR="0" marT="0" marB="0" anchor="ctr" horzOverflow="overflow">
                    <a:lnL w="19050">
                      <a:solidFill>
                        <a:srgbClr val="D9D9D9"/>
                      </a:solidFill>
                    </a:lnL>
                    <a:lnR w="19050">
                      <a:solidFill>
                        <a:srgbClr val="D9D9D9"/>
                      </a:solidFill>
                    </a:lnR>
                    <a:lnT w="19050">
                      <a:solidFill>
                        <a:srgbClr val="D9D9D9"/>
                      </a:solidFill>
                    </a:lnT>
                    <a:lnB w="19050">
                      <a:solidFill>
                        <a:srgbClr val="D9D9D9"/>
                      </a:solidFill>
                    </a:lnB>
                    <a:solidFill>
                      <a:srgbClr val="F2F2F2"/>
                    </a:solidFill>
                  </a:tcPr>
                </a:tc>
                <a:tc>
                  <a:txBody>
                    <a:bodyPr/>
                    <a:lstStyle/>
                    <a:p>
                      <a:pPr algn="ctr">
                        <a:defRPr sz="1800"/>
                      </a:pPr>
                      <a:r>
                        <a:rPr sz="2400">
                          <a:latin typeface="Myriad Pro"/>
                          <a:ea typeface="Myriad Pro"/>
                          <a:cs typeface="Myriad Pro"/>
                        </a:rPr>
                        <a:t>4.0</a:t>
                      </a:r>
                    </a:p>
                  </a:txBody>
                  <a:tcPr marL="0" marR="0" marT="0" marB="0" anchor="ctr" horzOverflow="overflow">
                    <a:lnL w="19050">
                      <a:solidFill>
                        <a:srgbClr val="D9D9D9"/>
                      </a:solidFill>
                    </a:lnL>
                    <a:lnR w="19050">
                      <a:solidFill>
                        <a:srgbClr val="D9D9D9"/>
                      </a:solidFill>
                    </a:lnR>
                    <a:lnT w="19050">
                      <a:solidFill>
                        <a:srgbClr val="D9D9D9"/>
                      </a:solidFill>
                    </a:lnT>
                    <a:lnB w="19050">
                      <a:solidFill>
                        <a:srgbClr val="D9D9D9"/>
                      </a:solidFill>
                    </a:lnB>
                    <a:solidFill>
                      <a:srgbClr val="F2F2F2"/>
                    </a:solidFill>
                  </a:tcPr>
                </a:tc>
                <a:tc>
                  <a:txBody>
                    <a:bodyPr/>
                    <a:lstStyle/>
                    <a:p>
                      <a:pPr algn="ctr">
                        <a:defRPr sz="1800"/>
                      </a:pPr>
                      <a:r>
                        <a:rPr sz="2400">
                          <a:latin typeface="Myriad Pro"/>
                          <a:ea typeface="Myriad Pro"/>
                          <a:cs typeface="Myriad Pro"/>
                        </a:rPr>
                        <a:t>6.0</a:t>
                      </a:r>
                    </a:p>
                  </a:txBody>
                  <a:tcPr marL="0" marR="0" marT="0" marB="0" anchor="ctr" horzOverflow="overflow">
                    <a:lnL w="19050">
                      <a:solidFill>
                        <a:srgbClr val="D9D9D9"/>
                      </a:solidFill>
                    </a:lnL>
                    <a:lnR w="19050">
                      <a:solidFill>
                        <a:srgbClr val="D9D9D9"/>
                      </a:solidFill>
                    </a:lnR>
                    <a:lnT w="19050">
                      <a:solidFill>
                        <a:srgbClr val="D9D9D9"/>
                      </a:solidFill>
                    </a:lnT>
                    <a:lnB w="19050">
                      <a:solidFill>
                        <a:srgbClr val="D9D9D9"/>
                      </a:solidFill>
                    </a:lnB>
                    <a:solidFill>
                      <a:srgbClr val="F2F2F2"/>
                    </a:solidFill>
                  </a:tcPr>
                </a:tc>
                <a:tc>
                  <a:txBody>
                    <a:bodyPr/>
                    <a:lstStyle/>
                    <a:p>
                      <a:pPr algn="ctr">
                        <a:defRPr sz="1800"/>
                      </a:pPr>
                      <a:r>
                        <a:rPr sz="2400">
                          <a:latin typeface="Myriad Pro"/>
                          <a:ea typeface="Myriad Pro"/>
                          <a:cs typeface="Myriad Pro"/>
                        </a:rPr>
                        <a:t>4.0</a:t>
                      </a:r>
                    </a:p>
                  </a:txBody>
                  <a:tcPr marL="0" marR="0" marT="0" marB="0" anchor="ctr" horzOverflow="overflow">
                    <a:lnL w="19050">
                      <a:solidFill>
                        <a:srgbClr val="D9D9D9"/>
                      </a:solidFill>
                    </a:lnL>
                    <a:lnR w="19050">
                      <a:solidFill>
                        <a:srgbClr val="D9D9D9"/>
                      </a:solidFill>
                    </a:lnR>
                    <a:lnT w="19050">
                      <a:solidFill>
                        <a:srgbClr val="D9D9D9"/>
                      </a:solidFill>
                    </a:lnT>
                    <a:lnB w="19050">
                      <a:solidFill>
                        <a:srgbClr val="D9D9D9"/>
                      </a:solidFill>
                    </a:lnB>
                    <a:solidFill>
                      <a:srgbClr val="F2F2F2"/>
                    </a:solidFill>
                  </a:tcPr>
                </a:tc>
                <a:extLst>
                  <a:ext uri="{0D108BD9-81ED-4DB2-BD59-A6C34878D82A}">
                    <a16:rowId xmlns:a16="http://schemas.microsoft.com/office/drawing/2014/main" val="10004"/>
                  </a:ext>
                </a:extLst>
              </a:tr>
              <a:tr h="383896">
                <a:tc>
                  <a:txBody>
                    <a:bodyPr/>
                    <a:lstStyle/>
                    <a:p>
                      <a:pPr algn="ctr">
                        <a:defRPr sz="1800"/>
                      </a:pPr>
                      <a:r>
                        <a:rPr sz="2400">
                          <a:latin typeface="Myriad Pro"/>
                          <a:ea typeface="Myriad Pro"/>
                          <a:cs typeface="Myriad Pro"/>
                        </a:rPr>
                        <a:t>2</a:t>
                      </a:r>
                    </a:p>
                  </a:txBody>
                  <a:tcPr marL="0" marR="0" marT="0" marB="0" anchor="ctr" horzOverflow="overflow">
                    <a:lnL w="19050">
                      <a:solidFill>
                        <a:srgbClr val="D9D9D9"/>
                      </a:solidFill>
                    </a:lnL>
                    <a:lnR w="19050">
                      <a:solidFill>
                        <a:srgbClr val="D9D9D9"/>
                      </a:solidFill>
                    </a:lnR>
                    <a:lnT w="19050">
                      <a:solidFill>
                        <a:srgbClr val="D9D9D9"/>
                      </a:solidFill>
                    </a:lnT>
                    <a:lnB w="19050">
                      <a:solidFill>
                        <a:srgbClr val="D9D9D9"/>
                      </a:solidFill>
                    </a:lnB>
                    <a:solidFill>
                      <a:srgbClr val="F2F2F2"/>
                    </a:solidFill>
                  </a:tcPr>
                </a:tc>
                <a:tc>
                  <a:txBody>
                    <a:bodyPr/>
                    <a:lstStyle/>
                    <a:p>
                      <a:pPr algn="ctr">
                        <a:defRPr sz="1800"/>
                      </a:pPr>
                      <a:r>
                        <a:rPr sz="2400">
                          <a:latin typeface="Myriad Pro"/>
                          <a:ea typeface="Myriad Pro"/>
                          <a:cs typeface="Myriad Pro"/>
                        </a:rPr>
                        <a:t>101</a:t>
                      </a:r>
                    </a:p>
                  </a:txBody>
                  <a:tcPr marL="0" marR="0" marT="0" marB="0" anchor="ctr" horzOverflow="overflow">
                    <a:lnL w="19050">
                      <a:solidFill>
                        <a:srgbClr val="D9D9D9"/>
                      </a:solidFill>
                    </a:lnL>
                    <a:lnR w="19050">
                      <a:solidFill>
                        <a:srgbClr val="D9D9D9"/>
                      </a:solidFill>
                    </a:lnR>
                    <a:lnT w="19050">
                      <a:solidFill>
                        <a:srgbClr val="D9D9D9"/>
                      </a:solidFill>
                    </a:lnT>
                    <a:lnB w="19050">
                      <a:solidFill>
                        <a:srgbClr val="D9D9D9"/>
                      </a:solidFill>
                    </a:lnB>
                    <a:solidFill>
                      <a:srgbClr val="F2F2F2"/>
                    </a:solidFill>
                  </a:tcPr>
                </a:tc>
                <a:tc>
                  <a:txBody>
                    <a:bodyPr/>
                    <a:lstStyle/>
                    <a:p>
                      <a:pPr algn="ctr">
                        <a:defRPr sz="1800"/>
                      </a:pPr>
                      <a:r>
                        <a:rPr sz="2400">
                          <a:latin typeface="Myriad Pro"/>
                          <a:ea typeface="Myriad Pro"/>
                          <a:cs typeface="Myriad Pro"/>
                        </a:rPr>
                        <a:t>TV</a:t>
                      </a:r>
                    </a:p>
                  </a:txBody>
                  <a:tcPr marL="0" marR="0" marT="0" marB="0" anchor="ctr" horzOverflow="overflow">
                    <a:lnL w="19050">
                      <a:solidFill>
                        <a:srgbClr val="D9D9D9"/>
                      </a:solidFill>
                    </a:lnL>
                    <a:lnR w="19050">
                      <a:solidFill>
                        <a:srgbClr val="D9D9D9"/>
                      </a:solidFill>
                    </a:lnR>
                    <a:lnT w="19050">
                      <a:solidFill>
                        <a:srgbClr val="D9D9D9"/>
                      </a:solidFill>
                    </a:lnT>
                    <a:lnB w="19050">
                      <a:solidFill>
                        <a:srgbClr val="D9D9D9"/>
                      </a:solidFill>
                    </a:lnB>
                    <a:solidFill>
                      <a:srgbClr val="F2F2F2"/>
                    </a:solidFill>
                  </a:tcPr>
                </a:tc>
                <a:tc>
                  <a:txBody>
                    <a:bodyPr/>
                    <a:lstStyle/>
                    <a:p>
                      <a:pPr algn="ctr">
                        <a:defRPr sz="1800"/>
                      </a:pPr>
                      <a:r>
                        <a:rPr sz="2400">
                          <a:latin typeface="Myriad Pro"/>
                          <a:ea typeface="Myriad Pro"/>
                          <a:cs typeface="Myriad Pro"/>
                        </a:rPr>
                        <a:t>8.0</a:t>
                      </a:r>
                    </a:p>
                  </a:txBody>
                  <a:tcPr marL="0" marR="0" marT="0" marB="0" anchor="ctr" horzOverflow="overflow">
                    <a:lnL w="19050">
                      <a:solidFill>
                        <a:srgbClr val="D9D9D9"/>
                      </a:solidFill>
                    </a:lnL>
                    <a:lnR w="19050">
                      <a:solidFill>
                        <a:srgbClr val="D9D9D9"/>
                      </a:solidFill>
                    </a:lnR>
                    <a:lnT w="19050">
                      <a:solidFill>
                        <a:srgbClr val="D9D9D9"/>
                      </a:solidFill>
                    </a:lnT>
                    <a:lnB w="19050">
                      <a:solidFill>
                        <a:srgbClr val="D9D9D9"/>
                      </a:solidFill>
                    </a:lnB>
                    <a:solidFill>
                      <a:srgbClr val="F2F2F2"/>
                    </a:solidFill>
                  </a:tcPr>
                </a:tc>
                <a:tc>
                  <a:txBody>
                    <a:bodyPr/>
                    <a:lstStyle/>
                    <a:p>
                      <a:pPr algn="ctr">
                        <a:defRPr sz="1800"/>
                      </a:pPr>
                      <a:r>
                        <a:rPr sz="2400">
                          <a:latin typeface="Myriad Pro"/>
                          <a:ea typeface="Myriad Pro"/>
                          <a:cs typeface="Myriad Pro"/>
                        </a:rPr>
                        <a:t>6.0</a:t>
                      </a:r>
                    </a:p>
                  </a:txBody>
                  <a:tcPr marL="0" marR="0" marT="0" marB="0" anchor="ctr" horzOverflow="overflow">
                    <a:lnL w="19050">
                      <a:solidFill>
                        <a:srgbClr val="D9D9D9"/>
                      </a:solidFill>
                    </a:lnL>
                    <a:lnR w="19050">
                      <a:solidFill>
                        <a:srgbClr val="D9D9D9"/>
                      </a:solidFill>
                    </a:lnR>
                    <a:lnT w="19050">
                      <a:solidFill>
                        <a:srgbClr val="D9D9D9"/>
                      </a:solidFill>
                    </a:lnT>
                    <a:lnB w="19050">
                      <a:solidFill>
                        <a:srgbClr val="D9D9D9"/>
                      </a:solidFill>
                    </a:lnB>
                    <a:solidFill>
                      <a:srgbClr val="F2F2F2"/>
                    </a:solidFill>
                  </a:tcPr>
                </a:tc>
                <a:tc>
                  <a:txBody>
                    <a:bodyPr/>
                    <a:lstStyle/>
                    <a:p>
                      <a:pPr algn="ctr">
                        <a:defRPr sz="1800"/>
                      </a:pPr>
                      <a:r>
                        <a:rPr sz="2400">
                          <a:latin typeface="Myriad Pro"/>
                          <a:ea typeface="Myriad Pro"/>
                          <a:cs typeface="Myriad Pro"/>
                        </a:rPr>
                        <a:t>0.0</a:t>
                      </a:r>
                    </a:p>
                  </a:txBody>
                  <a:tcPr marL="0" marR="0" marT="0" marB="0" anchor="ctr" horzOverflow="overflow">
                    <a:lnL w="19050">
                      <a:solidFill>
                        <a:srgbClr val="D9D9D9"/>
                      </a:solidFill>
                    </a:lnL>
                    <a:lnR w="19050">
                      <a:solidFill>
                        <a:srgbClr val="D9D9D9"/>
                      </a:solidFill>
                    </a:lnR>
                    <a:lnT w="19050">
                      <a:solidFill>
                        <a:srgbClr val="D9D9D9"/>
                      </a:solidFill>
                    </a:lnT>
                    <a:lnB w="19050">
                      <a:solidFill>
                        <a:srgbClr val="D9D9D9"/>
                      </a:solidFill>
                    </a:lnB>
                    <a:solidFill>
                      <a:srgbClr val="F2F2F2"/>
                    </a:solidFill>
                  </a:tcPr>
                </a:tc>
                <a:extLst>
                  <a:ext uri="{0D108BD9-81ED-4DB2-BD59-A6C34878D82A}">
                    <a16:rowId xmlns:a16="http://schemas.microsoft.com/office/drawing/2014/main" val="10005"/>
                  </a:ext>
                </a:extLst>
              </a:tr>
              <a:tr h="383896">
                <a:tc>
                  <a:txBody>
                    <a:bodyPr/>
                    <a:lstStyle/>
                    <a:p>
                      <a:pPr algn="ctr">
                        <a:defRPr sz="1800"/>
                      </a:pPr>
                      <a:r>
                        <a:rPr sz="2400">
                          <a:latin typeface="Myriad Pro"/>
                          <a:ea typeface="Myriad Pro"/>
                          <a:cs typeface="Myriad Pro"/>
                        </a:rPr>
                        <a:t>2</a:t>
                      </a:r>
                    </a:p>
                  </a:txBody>
                  <a:tcPr marL="0" marR="0" marT="0" marB="0" anchor="ctr" horzOverflow="overflow">
                    <a:lnL w="19050">
                      <a:solidFill>
                        <a:srgbClr val="D9D9D9"/>
                      </a:solidFill>
                    </a:lnL>
                    <a:lnR w="19050">
                      <a:solidFill>
                        <a:srgbClr val="D9D9D9"/>
                      </a:solidFill>
                    </a:lnR>
                    <a:lnT w="19050">
                      <a:solidFill>
                        <a:srgbClr val="D9D9D9"/>
                      </a:solidFill>
                    </a:lnT>
                    <a:lnB w="19050">
                      <a:solidFill>
                        <a:srgbClr val="D9D9D9"/>
                      </a:solidFill>
                    </a:lnB>
                    <a:solidFill>
                      <a:srgbClr val="F2F2F2"/>
                    </a:solidFill>
                  </a:tcPr>
                </a:tc>
                <a:tc>
                  <a:txBody>
                    <a:bodyPr/>
                    <a:lstStyle/>
                    <a:p>
                      <a:pPr algn="ctr">
                        <a:defRPr sz="1800"/>
                      </a:pPr>
                      <a:r>
                        <a:rPr sz="2400">
                          <a:latin typeface="Myriad Pro"/>
                          <a:ea typeface="Myriad Pro"/>
                          <a:cs typeface="Myriad Pro"/>
                        </a:rPr>
                        <a:t>102</a:t>
                      </a:r>
                    </a:p>
                  </a:txBody>
                  <a:tcPr marL="0" marR="0" marT="0" marB="0" anchor="ctr" horzOverflow="overflow">
                    <a:lnL w="19050">
                      <a:solidFill>
                        <a:srgbClr val="D9D9D9"/>
                      </a:solidFill>
                    </a:lnL>
                    <a:lnR w="19050">
                      <a:solidFill>
                        <a:srgbClr val="D9D9D9"/>
                      </a:solidFill>
                    </a:lnR>
                    <a:lnT w="19050">
                      <a:solidFill>
                        <a:srgbClr val="D9D9D9"/>
                      </a:solidFill>
                    </a:lnT>
                    <a:lnB w="19050">
                      <a:solidFill>
                        <a:srgbClr val="D9D9D9"/>
                      </a:solidFill>
                    </a:lnB>
                    <a:solidFill>
                      <a:srgbClr val="F2F2F2"/>
                    </a:solidFill>
                  </a:tcPr>
                </a:tc>
                <a:tc>
                  <a:txBody>
                    <a:bodyPr/>
                    <a:lstStyle/>
                    <a:p>
                      <a:pPr algn="ctr">
                        <a:defRPr sz="1800"/>
                      </a:pPr>
                      <a:r>
                        <a:rPr sz="2400">
                          <a:latin typeface="Myriad Pro"/>
                          <a:ea typeface="Myriad Pro"/>
                          <a:cs typeface="Myriad Pro"/>
                        </a:rPr>
                        <a:t>FOOD</a:t>
                      </a:r>
                    </a:p>
                  </a:txBody>
                  <a:tcPr marL="0" marR="0" marT="0" marB="0" anchor="ctr" horzOverflow="overflow">
                    <a:lnL w="19050">
                      <a:solidFill>
                        <a:srgbClr val="D9D9D9"/>
                      </a:solidFill>
                    </a:lnL>
                    <a:lnR w="19050">
                      <a:solidFill>
                        <a:srgbClr val="D9D9D9"/>
                      </a:solidFill>
                    </a:lnR>
                    <a:lnT w="19050">
                      <a:solidFill>
                        <a:srgbClr val="D9D9D9"/>
                      </a:solidFill>
                    </a:lnT>
                    <a:lnB w="19050">
                      <a:solidFill>
                        <a:srgbClr val="D9D9D9"/>
                      </a:solidFill>
                    </a:lnB>
                    <a:solidFill>
                      <a:srgbClr val="F2F2F2"/>
                    </a:solidFill>
                  </a:tcPr>
                </a:tc>
                <a:tc>
                  <a:txBody>
                    <a:bodyPr/>
                    <a:lstStyle/>
                    <a:p>
                      <a:pPr algn="ctr">
                        <a:defRPr sz="1800"/>
                      </a:pPr>
                      <a:r>
                        <a:rPr sz="2400">
                          <a:latin typeface="Myriad Pro"/>
                          <a:ea typeface="Myriad Pro"/>
                          <a:cs typeface="Myriad Pro"/>
                        </a:rPr>
                        <a:t>2.0</a:t>
                      </a:r>
                    </a:p>
                  </a:txBody>
                  <a:tcPr marL="0" marR="0" marT="0" marB="0" anchor="ctr" horzOverflow="overflow">
                    <a:lnL w="19050">
                      <a:solidFill>
                        <a:srgbClr val="D9D9D9"/>
                      </a:solidFill>
                    </a:lnL>
                    <a:lnR w="19050">
                      <a:solidFill>
                        <a:srgbClr val="D9D9D9"/>
                      </a:solidFill>
                    </a:lnR>
                    <a:lnT w="19050">
                      <a:solidFill>
                        <a:srgbClr val="D9D9D9"/>
                      </a:solidFill>
                    </a:lnT>
                    <a:lnB w="19050">
                      <a:solidFill>
                        <a:srgbClr val="D9D9D9"/>
                      </a:solidFill>
                    </a:lnB>
                    <a:solidFill>
                      <a:srgbClr val="F2F2F2"/>
                    </a:solidFill>
                  </a:tcPr>
                </a:tc>
                <a:tc>
                  <a:txBody>
                    <a:bodyPr/>
                    <a:lstStyle/>
                    <a:p>
                      <a:pPr algn="ctr">
                        <a:defRPr sz="1800"/>
                      </a:pPr>
                      <a:r>
                        <a:rPr sz="2400">
                          <a:latin typeface="Myriad Pro"/>
                          <a:ea typeface="Myriad Pro"/>
                          <a:cs typeface="Myriad Pro"/>
                        </a:rPr>
                        <a:t>3.0</a:t>
                      </a:r>
                    </a:p>
                  </a:txBody>
                  <a:tcPr marL="0" marR="0" marT="0" marB="0" anchor="ctr" horzOverflow="overflow">
                    <a:lnL w="19050">
                      <a:solidFill>
                        <a:srgbClr val="D9D9D9"/>
                      </a:solidFill>
                    </a:lnL>
                    <a:lnR w="19050">
                      <a:solidFill>
                        <a:srgbClr val="D9D9D9"/>
                      </a:solidFill>
                    </a:lnR>
                    <a:lnT w="19050">
                      <a:solidFill>
                        <a:srgbClr val="D9D9D9"/>
                      </a:solidFill>
                    </a:lnT>
                    <a:lnB w="19050">
                      <a:solidFill>
                        <a:srgbClr val="D9D9D9"/>
                      </a:solidFill>
                    </a:lnB>
                    <a:solidFill>
                      <a:srgbClr val="F2F2F2"/>
                    </a:solidFill>
                  </a:tcPr>
                </a:tc>
                <a:tc>
                  <a:txBody>
                    <a:bodyPr/>
                    <a:lstStyle/>
                    <a:p>
                      <a:pPr algn="ctr">
                        <a:defRPr sz="1800"/>
                      </a:pPr>
                      <a:r>
                        <a:rPr sz="2400">
                          <a:latin typeface="Myriad Pro"/>
                          <a:ea typeface="Myriad Pro"/>
                          <a:cs typeface="Myriad Pro"/>
                        </a:rPr>
                        <a:t>2.5</a:t>
                      </a:r>
                    </a:p>
                  </a:txBody>
                  <a:tcPr marL="0" marR="0" marT="0" marB="0" anchor="ctr" horzOverflow="overflow">
                    <a:lnL w="19050">
                      <a:solidFill>
                        <a:srgbClr val="D9D9D9"/>
                      </a:solidFill>
                    </a:lnL>
                    <a:lnR w="19050">
                      <a:solidFill>
                        <a:srgbClr val="D9D9D9"/>
                      </a:solidFill>
                    </a:lnR>
                    <a:lnT w="19050">
                      <a:solidFill>
                        <a:srgbClr val="D9D9D9"/>
                      </a:solidFill>
                    </a:lnT>
                    <a:lnB w="19050">
                      <a:solidFill>
                        <a:srgbClr val="D9D9D9"/>
                      </a:solidFill>
                    </a:lnB>
                    <a:solidFill>
                      <a:srgbClr val="F2F2F2"/>
                    </a:solid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3566988173"/>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Заголовок 1"/>
          <p:cNvSpPr txBox="1">
            <a:spLocks noGrp="1"/>
          </p:cNvSpPr>
          <p:nvPr>
            <p:ph type="title"/>
          </p:nvPr>
        </p:nvSpPr>
        <p:spPr>
          <a:xfrm>
            <a:off x="-1" y="0"/>
            <a:ext cx="8565778" cy="584771"/>
          </a:xfrm>
          <a:prstGeom prst="rect">
            <a:avLst/>
          </a:prstGeom>
        </p:spPr>
        <p:txBody>
          <a:bodyPr/>
          <a:lstStyle>
            <a:lvl1pPr>
              <a:defRPr sz="3200"/>
            </a:lvl1pPr>
          </a:lstStyle>
          <a:p>
            <a:r>
              <a:t>Interactions and numerical features</a:t>
            </a:r>
          </a:p>
        </p:txBody>
      </p:sp>
      <p:sp>
        <p:nvSpPr>
          <p:cNvPr id="64" name="Shape 155"/>
          <p:cNvSpPr txBox="1">
            <a:spLocks noGrp="1"/>
          </p:cNvSpPr>
          <p:nvPr>
            <p:ph type="body" idx="1"/>
          </p:nvPr>
        </p:nvSpPr>
        <p:spPr>
          <a:xfrm>
            <a:off x="823356" y="1520824"/>
            <a:ext cx="8150164" cy="3412077"/>
          </a:xfrm>
          <a:prstGeom prst="rect">
            <a:avLst/>
          </a:prstGeom>
        </p:spPr>
        <p:txBody>
          <a:bodyPr/>
          <a:lstStyle/>
          <a:p>
            <a:pPr>
              <a:defRPr sz="2400"/>
            </a:pPr>
            <a:r>
              <a:t>Analyzing fitted model</a:t>
            </a:r>
          </a:p>
          <a:p>
            <a:pPr>
              <a:defRPr sz="2400"/>
            </a:pPr>
            <a:r>
              <a:t>Binning numeric and selecting interactions</a:t>
            </a:r>
          </a:p>
        </p:txBody>
      </p:sp>
      <p:pic>
        <p:nvPicPr>
          <p:cNvPr id="65" name="Picture 1" descr="Picture 1"/>
          <p:cNvPicPr>
            <a:picLocks noChangeAspect="1"/>
          </p:cNvPicPr>
          <p:nvPr/>
        </p:nvPicPr>
        <p:blipFill>
          <a:blip r:embed="rId3"/>
          <a:stretch>
            <a:fillRect/>
          </a:stretch>
        </p:blipFill>
        <p:spPr>
          <a:xfrm>
            <a:off x="3326150" y="3226861"/>
            <a:ext cx="2617658" cy="2814410"/>
          </a:xfrm>
          <a:prstGeom prst="rect">
            <a:avLst/>
          </a:prstGeom>
          <a:ln w="12700">
            <a:miter lim="400000"/>
          </a:ln>
        </p:spPr>
      </p:pic>
      <p:grpSp>
        <p:nvGrpSpPr>
          <p:cNvPr id="68" name="TextBox 2"/>
          <p:cNvGrpSpPr/>
          <p:nvPr/>
        </p:nvGrpSpPr>
        <p:grpSpPr>
          <a:xfrm>
            <a:off x="6113743" y="5602154"/>
            <a:ext cx="1344921" cy="370841"/>
            <a:chOff x="0" y="0"/>
            <a:chExt cx="1344920" cy="370840"/>
          </a:xfrm>
        </p:grpSpPr>
        <p:sp>
          <p:nvSpPr>
            <p:cNvPr id="66" name="Прямоугольник"/>
            <p:cNvSpPr/>
            <p:nvPr/>
          </p:nvSpPr>
          <p:spPr>
            <a:xfrm>
              <a:off x="0" y="0"/>
              <a:ext cx="1344921" cy="369333"/>
            </a:xfrm>
            <a:prstGeom prst="rect">
              <a:avLst/>
            </a:prstGeom>
            <a:blipFill rotWithShape="1">
              <a:blip r:embed="rId4"/>
              <a:srcRect/>
              <a:stretch>
                <a:fillRect/>
              </a:stretch>
            </a:blipFill>
            <a:ln w="12700" cap="flat">
              <a:noFill/>
              <a:miter lim="400000"/>
            </a:ln>
            <a:effectLst/>
          </p:spPr>
          <p:txBody>
            <a:bodyPr wrap="square" lIns="45718" tIns="45718" rIns="45718" bIns="45718" numCol="1" anchor="t">
              <a:noAutofit/>
            </a:bodyPr>
            <a:lstStyle/>
            <a:p>
              <a:endParaRPr/>
            </a:p>
          </p:txBody>
        </p:sp>
        <p:sp>
          <p:nvSpPr>
            <p:cNvPr id="67" name="Текст"/>
            <p:cNvSpPr txBox="1"/>
            <p:nvPr/>
          </p:nvSpPr>
          <p:spPr>
            <a:xfrm>
              <a:off x="0" y="0"/>
              <a:ext cx="1344921" cy="37084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p>
              <a:r>
                <a:t> </a:t>
              </a:r>
            </a:p>
          </p:txBody>
        </p:sp>
      </p:grpSp>
      <p:grpSp>
        <p:nvGrpSpPr>
          <p:cNvPr id="71" name="TextBox 7"/>
          <p:cNvGrpSpPr/>
          <p:nvPr/>
        </p:nvGrpSpPr>
        <p:grpSpPr>
          <a:xfrm>
            <a:off x="5522010" y="4878065"/>
            <a:ext cx="1344922" cy="370841"/>
            <a:chOff x="0" y="0"/>
            <a:chExt cx="1344920" cy="370840"/>
          </a:xfrm>
        </p:grpSpPr>
        <p:sp>
          <p:nvSpPr>
            <p:cNvPr id="69" name="Прямоугольник"/>
            <p:cNvSpPr/>
            <p:nvPr/>
          </p:nvSpPr>
          <p:spPr>
            <a:xfrm>
              <a:off x="0" y="0"/>
              <a:ext cx="1344921" cy="369333"/>
            </a:xfrm>
            <a:prstGeom prst="rect">
              <a:avLst/>
            </a:prstGeom>
            <a:blipFill rotWithShape="1">
              <a:blip r:embed="rId5"/>
              <a:srcRect/>
              <a:stretch>
                <a:fillRect/>
              </a:stretch>
            </a:blipFill>
            <a:ln w="12700" cap="flat">
              <a:noFill/>
              <a:miter lim="400000"/>
            </a:ln>
            <a:effectLst/>
          </p:spPr>
          <p:txBody>
            <a:bodyPr wrap="square" lIns="45718" tIns="45718" rIns="45718" bIns="45718" numCol="1" anchor="t">
              <a:noAutofit/>
            </a:bodyPr>
            <a:lstStyle/>
            <a:p>
              <a:endParaRPr/>
            </a:p>
          </p:txBody>
        </p:sp>
        <p:sp>
          <p:nvSpPr>
            <p:cNvPr id="70" name="Текст"/>
            <p:cNvSpPr txBox="1"/>
            <p:nvPr/>
          </p:nvSpPr>
          <p:spPr>
            <a:xfrm>
              <a:off x="0" y="0"/>
              <a:ext cx="1344921" cy="37084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p>
              <a:r>
                <a:t> </a:t>
              </a:r>
            </a:p>
          </p:txBody>
        </p:sp>
      </p:grpSp>
      <p:grpSp>
        <p:nvGrpSpPr>
          <p:cNvPr id="74" name="TextBox 8"/>
          <p:cNvGrpSpPr/>
          <p:nvPr/>
        </p:nvGrpSpPr>
        <p:grpSpPr>
          <a:xfrm>
            <a:off x="5132585" y="4114417"/>
            <a:ext cx="1344921" cy="370841"/>
            <a:chOff x="0" y="0"/>
            <a:chExt cx="1344920" cy="370840"/>
          </a:xfrm>
        </p:grpSpPr>
        <p:sp>
          <p:nvSpPr>
            <p:cNvPr id="72" name="Прямоугольник"/>
            <p:cNvSpPr/>
            <p:nvPr/>
          </p:nvSpPr>
          <p:spPr>
            <a:xfrm>
              <a:off x="0" y="0"/>
              <a:ext cx="1344921" cy="369333"/>
            </a:xfrm>
            <a:prstGeom prst="rect">
              <a:avLst/>
            </a:prstGeom>
            <a:blipFill rotWithShape="1">
              <a:blip r:embed="rId4"/>
              <a:srcRect/>
              <a:stretch>
                <a:fillRect/>
              </a:stretch>
            </a:blipFill>
            <a:ln w="12700" cap="flat">
              <a:noFill/>
              <a:miter lim="400000"/>
            </a:ln>
            <a:effectLst/>
          </p:spPr>
          <p:txBody>
            <a:bodyPr wrap="square" lIns="45718" tIns="45718" rIns="45718" bIns="45718" numCol="1" anchor="t">
              <a:noAutofit/>
            </a:bodyPr>
            <a:lstStyle/>
            <a:p>
              <a:endParaRPr/>
            </a:p>
          </p:txBody>
        </p:sp>
        <p:sp>
          <p:nvSpPr>
            <p:cNvPr id="73" name="Текст"/>
            <p:cNvSpPr txBox="1"/>
            <p:nvPr/>
          </p:nvSpPr>
          <p:spPr>
            <a:xfrm>
              <a:off x="0" y="0"/>
              <a:ext cx="1344921" cy="37084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p>
              <a:r>
                <a:t> </a:t>
              </a:r>
            </a:p>
          </p:txBody>
        </p:sp>
      </p:grpSp>
      <p:grpSp>
        <p:nvGrpSpPr>
          <p:cNvPr id="77" name="TextBox 9"/>
          <p:cNvGrpSpPr/>
          <p:nvPr/>
        </p:nvGrpSpPr>
        <p:grpSpPr>
          <a:xfrm>
            <a:off x="4679949" y="3295934"/>
            <a:ext cx="1344922" cy="370841"/>
            <a:chOff x="0" y="0"/>
            <a:chExt cx="1344920" cy="370840"/>
          </a:xfrm>
        </p:grpSpPr>
        <p:sp>
          <p:nvSpPr>
            <p:cNvPr id="75" name="Прямоугольник"/>
            <p:cNvSpPr/>
            <p:nvPr/>
          </p:nvSpPr>
          <p:spPr>
            <a:xfrm>
              <a:off x="0" y="0"/>
              <a:ext cx="1344921" cy="369333"/>
            </a:xfrm>
            <a:prstGeom prst="rect">
              <a:avLst/>
            </a:prstGeom>
            <a:blipFill rotWithShape="1">
              <a:blip r:embed="rId6"/>
              <a:srcRect/>
              <a:stretch>
                <a:fillRect/>
              </a:stretch>
            </a:blipFill>
            <a:ln w="12700" cap="flat">
              <a:noFill/>
              <a:miter lim="400000"/>
            </a:ln>
            <a:effectLst/>
          </p:spPr>
          <p:txBody>
            <a:bodyPr wrap="square" lIns="45718" tIns="45718" rIns="45718" bIns="45718" numCol="1" anchor="t">
              <a:noAutofit/>
            </a:bodyPr>
            <a:lstStyle/>
            <a:p>
              <a:endParaRPr/>
            </a:p>
          </p:txBody>
        </p:sp>
        <p:sp>
          <p:nvSpPr>
            <p:cNvPr id="76" name="Текст"/>
            <p:cNvSpPr txBox="1"/>
            <p:nvPr/>
          </p:nvSpPr>
          <p:spPr>
            <a:xfrm>
              <a:off x="0" y="0"/>
              <a:ext cx="1344921" cy="37084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p>
              <a:r>
                <a:t> </a:t>
              </a:r>
            </a:p>
          </p:txBody>
        </p:sp>
      </p:grpSp>
      <p:grpSp>
        <p:nvGrpSpPr>
          <p:cNvPr id="80" name="TextBox 10"/>
          <p:cNvGrpSpPr/>
          <p:nvPr/>
        </p:nvGrpSpPr>
        <p:grpSpPr>
          <a:xfrm>
            <a:off x="1886011" y="4186273"/>
            <a:ext cx="1344922" cy="370841"/>
            <a:chOff x="0" y="0"/>
            <a:chExt cx="1344920" cy="370840"/>
          </a:xfrm>
        </p:grpSpPr>
        <p:sp>
          <p:nvSpPr>
            <p:cNvPr id="78" name="Прямоугольник"/>
            <p:cNvSpPr/>
            <p:nvPr/>
          </p:nvSpPr>
          <p:spPr>
            <a:xfrm>
              <a:off x="0" y="0"/>
              <a:ext cx="1344921" cy="369333"/>
            </a:xfrm>
            <a:prstGeom prst="rect">
              <a:avLst/>
            </a:prstGeom>
            <a:blipFill rotWithShape="1">
              <a:blip r:embed="rId7"/>
              <a:srcRect/>
              <a:stretch>
                <a:fillRect/>
              </a:stretch>
            </a:blipFill>
            <a:ln w="12700" cap="flat">
              <a:noFill/>
              <a:miter lim="400000"/>
            </a:ln>
            <a:effectLst/>
          </p:spPr>
          <p:txBody>
            <a:bodyPr wrap="square" lIns="45718" tIns="45718" rIns="45718" bIns="45718" numCol="1" anchor="t">
              <a:noAutofit/>
            </a:bodyPr>
            <a:lstStyle/>
            <a:p>
              <a:endParaRPr/>
            </a:p>
          </p:txBody>
        </p:sp>
        <p:sp>
          <p:nvSpPr>
            <p:cNvPr id="79" name="Текст"/>
            <p:cNvSpPr txBox="1"/>
            <p:nvPr/>
          </p:nvSpPr>
          <p:spPr>
            <a:xfrm>
              <a:off x="0" y="0"/>
              <a:ext cx="1344921" cy="37084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p>
              <a:r>
                <a:t> </a:t>
              </a:r>
            </a:p>
          </p:txBody>
        </p:sp>
      </p:grpSp>
      <p:grpSp>
        <p:nvGrpSpPr>
          <p:cNvPr id="83" name="TextBox 11"/>
          <p:cNvGrpSpPr/>
          <p:nvPr/>
        </p:nvGrpSpPr>
        <p:grpSpPr>
          <a:xfrm>
            <a:off x="811154" y="3006664"/>
            <a:ext cx="2401299" cy="738665"/>
            <a:chOff x="0" y="0"/>
            <a:chExt cx="2401298" cy="738664"/>
          </a:xfrm>
        </p:grpSpPr>
        <p:sp>
          <p:nvSpPr>
            <p:cNvPr id="81" name="Прямоугольник"/>
            <p:cNvSpPr/>
            <p:nvPr/>
          </p:nvSpPr>
          <p:spPr>
            <a:xfrm>
              <a:off x="-1" y="-1"/>
              <a:ext cx="2401300" cy="738666"/>
            </a:xfrm>
            <a:prstGeom prst="rect">
              <a:avLst/>
            </a:prstGeom>
            <a:blipFill rotWithShape="1">
              <a:blip r:embed="rId8"/>
              <a:srcRect/>
              <a:stretch>
                <a:fillRect/>
              </a:stretch>
            </a:blipFill>
            <a:ln w="12700" cap="flat">
              <a:noFill/>
              <a:miter lim="400000"/>
            </a:ln>
            <a:effectLst/>
          </p:spPr>
          <p:txBody>
            <a:bodyPr wrap="square" lIns="45718" tIns="45718" rIns="45718" bIns="45718" numCol="1" anchor="t">
              <a:noAutofit/>
            </a:bodyPr>
            <a:lstStyle/>
            <a:p>
              <a:endParaRPr/>
            </a:p>
          </p:txBody>
        </p:sp>
        <p:sp>
          <p:nvSpPr>
            <p:cNvPr id="82" name="Текст"/>
            <p:cNvSpPr txBox="1"/>
            <p:nvPr/>
          </p:nvSpPr>
          <p:spPr>
            <a:xfrm>
              <a:off x="-1" y="-1"/>
              <a:ext cx="2401300" cy="3708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p>
              <a:r>
                <a:t> </a:t>
              </a:r>
            </a:p>
          </p:txBody>
        </p:sp>
      </p:grpSp>
      <p:sp>
        <p:nvSpPr>
          <p:cNvPr id="84" name="Freeform 13"/>
          <p:cNvSpPr/>
          <p:nvPr/>
        </p:nvSpPr>
        <p:spPr>
          <a:xfrm rot="401452">
            <a:off x="3033788" y="2956058"/>
            <a:ext cx="851878" cy="213790"/>
          </a:xfrm>
          <a:custGeom>
            <a:avLst/>
            <a:gdLst/>
            <a:ahLst/>
            <a:cxnLst>
              <a:cxn ang="0">
                <a:pos x="wd2" y="hd2"/>
              </a:cxn>
              <a:cxn ang="5400000">
                <a:pos x="wd2" y="hd2"/>
              </a:cxn>
              <a:cxn ang="10800000">
                <a:pos x="wd2" y="hd2"/>
              </a:cxn>
              <a:cxn ang="16200000">
                <a:pos x="wd2" y="hd2"/>
              </a:cxn>
            </a:cxnLst>
            <a:rect l="0" t="0" r="r" b="b"/>
            <a:pathLst>
              <a:path w="21600" h="21223" extrusionOk="0">
                <a:moveTo>
                  <a:pt x="0" y="21223"/>
                </a:moveTo>
                <a:cubicBezTo>
                  <a:pt x="3749" y="10805"/>
                  <a:pt x="7497" y="388"/>
                  <a:pt x="11097" y="5"/>
                </a:cubicBezTo>
                <a:cubicBezTo>
                  <a:pt x="14697" y="-377"/>
                  <a:pt x="21600" y="18929"/>
                  <a:pt x="21600" y="18929"/>
                </a:cubicBezTo>
              </a:path>
            </a:pathLst>
          </a:custGeom>
          <a:ln w="31750">
            <a:solidFill>
              <a:srgbClr val="000000"/>
            </a:solidFill>
            <a:tailEnd type="triangle"/>
          </a:ln>
        </p:spPr>
        <p:txBody>
          <a:bodyPr lIns="45718" tIns="45718" rIns="45718" bIns="45718"/>
          <a:lstStyle/>
          <a:p>
            <a:endParaRPr/>
          </a:p>
        </p:txBody>
      </p:sp>
    </p:spTree>
    <p:extLst>
      <p:ext uri="{BB962C8B-B14F-4D97-AF65-F5344CB8AC3E}">
        <p14:creationId xmlns:p14="http://schemas.microsoft.com/office/powerpoint/2010/main" val="3835559253"/>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Заголовок 1"/>
          <p:cNvSpPr txBox="1">
            <a:spLocks noGrp="1"/>
          </p:cNvSpPr>
          <p:nvPr>
            <p:ph type="title"/>
          </p:nvPr>
        </p:nvSpPr>
        <p:spPr>
          <a:xfrm>
            <a:off x="0" y="0"/>
            <a:ext cx="9144000" cy="584771"/>
          </a:xfrm>
          <a:prstGeom prst="rect">
            <a:avLst/>
          </a:prstGeom>
        </p:spPr>
        <p:txBody>
          <a:bodyPr/>
          <a:lstStyle>
            <a:lvl1pPr>
              <a:defRPr sz="3200"/>
            </a:lvl1pPr>
          </a:lstStyle>
          <a:p>
            <a:r>
              <a:t>Amazon.com</a:t>
            </a:r>
          </a:p>
        </p:txBody>
      </p:sp>
      <p:pic>
        <p:nvPicPr>
          <p:cNvPr id="89" name="pasted-image.png" descr="pasted-image.png"/>
          <p:cNvPicPr>
            <a:picLocks noChangeAspect="1"/>
          </p:cNvPicPr>
          <p:nvPr/>
        </p:nvPicPr>
        <p:blipFill>
          <a:blip r:embed="rId3"/>
          <a:stretch>
            <a:fillRect/>
          </a:stretch>
        </p:blipFill>
        <p:spPr>
          <a:xfrm>
            <a:off x="448036" y="1520825"/>
            <a:ext cx="8542796" cy="1978890"/>
          </a:xfrm>
          <a:prstGeom prst="rect">
            <a:avLst/>
          </a:prstGeom>
          <a:ln w="12700">
            <a:miter lim="400000"/>
          </a:ln>
        </p:spPr>
      </p:pic>
      <p:pic>
        <p:nvPicPr>
          <p:cNvPr id="90" name="pasted-image.png" descr="pasted-image.png"/>
          <p:cNvPicPr>
            <a:picLocks noChangeAspect="1"/>
          </p:cNvPicPr>
          <p:nvPr/>
        </p:nvPicPr>
        <p:blipFill>
          <a:blip r:embed="rId4"/>
          <a:stretch>
            <a:fillRect/>
          </a:stretch>
        </p:blipFill>
        <p:spPr>
          <a:xfrm>
            <a:off x="448036" y="3543258"/>
            <a:ext cx="8542796" cy="1976846"/>
          </a:xfrm>
          <a:prstGeom prst="rect">
            <a:avLst/>
          </a:prstGeom>
          <a:ln w="12700">
            <a:miter lim="400000"/>
          </a:ln>
        </p:spPr>
      </p:pic>
      <p:sp>
        <p:nvSpPr>
          <p:cNvPr id="91" name="Rectangle 2"/>
          <p:cNvSpPr txBox="1"/>
          <p:nvPr/>
        </p:nvSpPr>
        <p:spPr>
          <a:xfrm>
            <a:off x="1003777" y="1034148"/>
            <a:ext cx="7315201" cy="8280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defRPr sz="2400">
                <a:latin typeface="Myriad Pro"/>
                <a:ea typeface="Myriad Pro"/>
                <a:cs typeface="Myriad Pro"/>
                <a:sym typeface="Myriad Pro"/>
              </a:defRPr>
            </a:lvl1pPr>
          </a:lstStyle>
          <a:p>
            <a:r>
              <a:t>Amazon.com - Employee Access Challenge Competition</a:t>
            </a:r>
          </a:p>
        </p:txBody>
      </p:sp>
      <p:sp>
        <p:nvSpPr>
          <p:cNvPr id="3" name="직사각형 2"/>
          <p:cNvSpPr/>
          <p:nvPr/>
        </p:nvSpPr>
        <p:spPr>
          <a:xfrm>
            <a:off x="0" y="5337175"/>
            <a:ext cx="11889925" cy="923330"/>
          </a:xfrm>
          <a:prstGeom prst="rect">
            <a:avLst/>
          </a:prstGeom>
        </p:spPr>
        <p:txBody>
          <a:bodyPr wrap="square">
            <a:spAutoFit/>
          </a:bodyPr>
          <a:lstStyle/>
          <a:p>
            <a:r>
              <a:rPr lang="ko-KR" altLang="en-US" sz="900" dirty="0">
                <a:latin typeface="맑은 고딕" panose="020B0503020000020004" pitchFamily="50" charset="-127"/>
                <a:ea typeface="맑은 고딕" panose="020B0503020000020004" pitchFamily="50" charset="-127"/>
              </a:rPr>
              <a:t>	</a:t>
            </a:r>
            <a:r>
              <a:rPr lang="ko-KR" altLang="en-US" sz="900" dirty="0" err="1">
                <a:latin typeface="맑은 고딕" panose="020B0503020000020004" pitchFamily="50" charset="-127"/>
                <a:ea typeface="맑은 고딕" panose="020B0503020000020004" pitchFamily="50" charset="-127"/>
              </a:rPr>
              <a:t>id</a:t>
            </a:r>
            <a:r>
              <a:rPr lang="ko-KR" altLang="en-US" sz="900" dirty="0">
                <a:latin typeface="맑은 고딕" panose="020B0503020000020004" pitchFamily="50" charset="-127"/>
                <a:ea typeface="맑은 고딕" panose="020B0503020000020004" pitchFamily="50" charset="-127"/>
              </a:rPr>
              <a:t>	RESOURCE	MGR_ID	ROLE_ROLLUP_1	ROLE_ROLLUP_2	ROLE_DEPTNAME	ROLE_TITLE	ROLE_FAMILY_DESC	ROLE_FAMILY	ROLE_CODE</a:t>
            </a:r>
          </a:p>
          <a:p>
            <a:r>
              <a:rPr lang="ko-KR" altLang="en-US" sz="900" dirty="0">
                <a:latin typeface="맑은 고딕" panose="020B0503020000020004" pitchFamily="50" charset="-127"/>
                <a:ea typeface="맑은 고딕" panose="020B0503020000020004" pitchFamily="50" charset="-127"/>
              </a:rPr>
              <a:t>0	1	78766	72734	118079	118080	117878	117879	118177	19721	117880</a:t>
            </a:r>
          </a:p>
          <a:p>
            <a:r>
              <a:rPr lang="ko-KR" altLang="en-US" sz="900" dirty="0">
                <a:latin typeface="맑은 고딕" panose="020B0503020000020004" pitchFamily="50" charset="-127"/>
                <a:ea typeface="맑은 고딕" panose="020B0503020000020004" pitchFamily="50" charset="-127"/>
              </a:rPr>
              <a:t>1	2	40644	4378	117961	118327	118507	118863	122008	118398	118865</a:t>
            </a:r>
          </a:p>
          <a:p>
            <a:r>
              <a:rPr lang="ko-KR" altLang="en-US" sz="900" dirty="0">
                <a:latin typeface="맑은 고딕" panose="020B0503020000020004" pitchFamily="50" charset="-127"/>
                <a:ea typeface="맑은 고딕" panose="020B0503020000020004" pitchFamily="50" charset="-127"/>
              </a:rPr>
              <a:t>2	3	75443	2395	117961	118300	119488	118172	301534	249618	118175</a:t>
            </a:r>
          </a:p>
          <a:p>
            <a:r>
              <a:rPr lang="ko-KR" altLang="en-US" sz="900" dirty="0">
                <a:latin typeface="맑은 고딕" panose="020B0503020000020004" pitchFamily="50" charset="-127"/>
                <a:ea typeface="맑은 고딕" panose="020B0503020000020004" pitchFamily="50" charset="-127"/>
              </a:rPr>
              <a:t>3	4	43219	19986	117961	118225	118403	120773	136187	118960	120774</a:t>
            </a:r>
          </a:p>
          <a:p>
            <a:r>
              <a:rPr lang="ko-KR" altLang="en-US" sz="900" dirty="0">
                <a:latin typeface="맑은 고딕" panose="020B0503020000020004" pitchFamily="50" charset="-127"/>
                <a:ea typeface="맑은 고딕" panose="020B0503020000020004" pitchFamily="50" charset="-127"/>
              </a:rPr>
              <a:t>4	5	42093	50015	117961	118343	119598	118422	300136	118424	118425</a:t>
            </a:r>
          </a:p>
        </p:txBody>
      </p:sp>
    </p:spTree>
    <p:extLst>
      <p:ext uri="{BB962C8B-B14F-4D97-AF65-F5344CB8AC3E}">
        <p14:creationId xmlns:p14="http://schemas.microsoft.com/office/powerpoint/2010/main" val="3406431655"/>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Заголовок 1"/>
          <p:cNvSpPr txBox="1">
            <a:spLocks noGrp="1"/>
          </p:cNvSpPr>
          <p:nvPr>
            <p:ph type="title"/>
          </p:nvPr>
        </p:nvSpPr>
        <p:spPr>
          <a:xfrm>
            <a:off x="0" y="0"/>
            <a:ext cx="9144000" cy="584771"/>
          </a:xfrm>
          <a:prstGeom prst="rect">
            <a:avLst/>
          </a:prstGeom>
        </p:spPr>
        <p:txBody>
          <a:bodyPr/>
          <a:lstStyle>
            <a:lvl1pPr>
              <a:defRPr sz="3200"/>
            </a:lvl1pPr>
          </a:lstStyle>
          <a:p>
            <a:r>
              <a:t>Correct validation reminder</a:t>
            </a:r>
          </a:p>
        </p:txBody>
      </p:sp>
      <p:sp>
        <p:nvSpPr>
          <p:cNvPr id="96" name="Shape 155"/>
          <p:cNvSpPr txBox="1">
            <a:spLocks noGrp="1"/>
          </p:cNvSpPr>
          <p:nvPr>
            <p:ph type="body" idx="1"/>
          </p:nvPr>
        </p:nvSpPr>
        <p:spPr>
          <a:xfrm>
            <a:off x="823356" y="1085530"/>
            <a:ext cx="8150164" cy="3412077"/>
          </a:xfrm>
          <a:prstGeom prst="rect">
            <a:avLst/>
          </a:prstGeom>
        </p:spPr>
        <p:txBody>
          <a:bodyPr/>
          <a:lstStyle/>
          <a:p>
            <a:pPr marL="255231" indent="-255231" defTabSz="335447">
              <a:spcBef>
                <a:spcPts val="0"/>
              </a:spcBef>
              <a:defRPr sz="2001"/>
            </a:pPr>
            <a:r>
              <a:t>Local experiments:</a:t>
            </a:r>
          </a:p>
          <a:p>
            <a:pPr marL="808786" lvl="2" indent="-298322" defTabSz="335447">
              <a:spcBef>
                <a:spcPts val="0"/>
              </a:spcBef>
              <a:buFont typeface="Helvetica"/>
              <a:buChar char="‒"/>
              <a:defRPr sz="2001"/>
            </a:pPr>
            <a:r>
              <a:t>Estimate encodings on X_tr</a:t>
            </a:r>
          </a:p>
          <a:p>
            <a:pPr marL="808786" lvl="2" indent="-298322" defTabSz="335447">
              <a:spcBef>
                <a:spcPts val="0"/>
              </a:spcBef>
              <a:buFont typeface="Helvetica"/>
              <a:buChar char="‒"/>
              <a:defRPr sz="2001"/>
            </a:pPr>
            <a:r>
              <a:t>Map them to X_tr and X_val</a:t>
            </a:r>
          </a:p>
          <a:p>
            <a:pPr marL="808786" lvl="2" indent="-298322" defTabSz="335447">
              <a:spcBef>
                <a:spcPts val="0"/>
              </a:spcBef>
              <a:buFont typeface="Helvetica"/>
              <a:buChar char="‒"/>
              <a:defRPr sz="2001"/>
            </a:pPr>
            <a:r>
              <a:t>Regularize on X_tr</a:t>
            </a:r>
          </a:p>
          <a:p>
            <a:pPr marL="808786" lvl="2" indent="-298322" defTabSz="335447">
              <a:spcBef>
                <a:spcPts val="0"/>
              </a:spcBef>
              <a:buFont typeface="Helvetica"/>
              <a:buChar char="‒"/>
              <a:defRPr sz="2001"/>
            </a:pPr>
            <a:r>
              <a:t>Validate model on X_tr/ X_val split</a:t>
            </a:r>
          </a:p>
          <a:p>
            <a:pPr marL="255231" indent="-255231" defTabSz="335447">
              <a:lnSpc>
                <a:spcPct val="150000"/>
              </a:lnSpc>
              <a:spcBef>
                <a:spcPts val="0"/>
              </a:spcBef>
              <a:defRPr sz="2001"/>
            </a:pPr>
            <a:r>
              <a:t>Submission:</a:t>
            </a:r>
          </a:p>
          <a:p>
            <a:pPr marL="808786" lvl="2" indent="-298322" defTabSz="335447">
              <a:spcBef>
                <a:spcPts val="0"/>
              </a:spcBef>
              <a:buFont typeface="Helvetica"/>
              <a:buChar char="‒"/>
              <a:defRPr sz="2001"/>
            </a:pPr>
            <a:r>
              <a:t>Estimate encodings on whole Train data</a:t>
            </a:r>
          </a:p>
          <a:p>
            <a:pPr marL="808786" lvl="2" indent="-298322" defTabSz="335447">
              <a:spcBef>
                <a:spcPts val="0"/>
              </a:spcBef>
              <a:buFont typeface="Helvetica"/>
              <a:buChar char="‒"/>
              <a:defRPr sz="2001"/>
            </a:pPr>
            <a:r>
              <a:t>Map them to Train and Test</a:t>
            </a:r>
          </a:p>
          <a:p>
            <a:pPr marL="808786" lvl="2" indent="-298322" defTabSz="335447">
              <a:spcBef>
                <a:spcPts val="0"/>
              </a:spcBef>
              <a:buFont typeface="Helvetica"/>
              <a:buChar char="‒"/>
              <a:defRPr sz="2001"/>
            </a:pPr>
            <a:r>
              <a:t>Regularize on Train</a:t>
            </a:r>
          </a:p>
          <a:p>
            <a:pPr marL="808786" lvl="2" indent="-298322" defTabSz="335447">
              <a:spcBef>
                <a:spcPts val="0"/>
              </a:spcBef>
              <a:buFont typeface="Helvetica"/>
              <a:buChar char="‒"/>
              <a:defRPr sz="2001"/>
            </a:pPr>
            <a:r>
              <a:t>Fit on Train</a:t>
            </a:r>
          </a:p>
        </p:txBody>
      </p:sp>
      <p:grpSp>
        <p:nvGrpSpPr>
          <p:cNvPr id="114" name="Group 25"/>
          <p:cNvGrpSpPr/>
          <p:nvPr/>
        </p:nvGrpSpPr>
        <p:grpSpPr>
          <a:xfrm>
            <a:off x="2936701" y="4999416"/>
            <a:ext cx="3499161" cy="1346993"/>
            <a:chOff x="0" y="0"/>
            <a:chExt cx="3499160" cy="1346992"/>
          </a:xfrm>
        </p:grpSpPr>
        <p:sp>
          <p:nvSpPr>
            <p:cNvPr id="97" name="Left Brace 3"/>
            <p:cNvSpPr/>
            <p:nvPr/>
          </p:nvSpPr>
          <p:spPr>
            <a:xfrm rot="16200000">
              <a:off x="953449" y="-419631"/>
              <a:ext cx="278809" cy="2176928"/>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5635" y="21600"/>
                    <a:pt x="10800" y="21209"/>
                    <a:pt x="10800" y="20726"/>
                  </a:cubicBezTo>
                  <a:lnTo>
                    <a:pt x="10800" y="11674"/>
                  </a:lnTo>
                  <a:cubicBezTo>
                    <a:pt x="10800" y="11191"/>
                    <a:pt x="5965" y="10800"/>
                    <a:pt x="0" y="10800"/>
                  </a:cubicBezTo>
                  <a:cubicBezTo>
                    <a:pt x="5965" y="10800"/>
                    <a:pt x="10800" y="10409"/>
                    <a:pt x="10800" y="9926"/>
                  </a:cubicBezTo>
                  <a:lnTo>
                    <a:pt x="10800" y="874"/>
                  </a:lnTo>
                  <a:cubicBezTo>
                    <a:pt x="10800" y="391"/>
                    <a:pt x="15635" y="0"/>
                    <a:pt x="21600" y="0"/>
                  </a:cubicBezTo>
                </a:path>
              </a:pathLst>
            </a:custGeom>
            <a:noFill/>
            <a:ln w="25400" cap="flat">
              <a:solidFill>
                <a:srgbClr val="000000"/>
              </a:solidFill>
              <a:prstDash val="solid"/>
              <a:round/>
            </a:ln>
            <a:effectLst/>
          </p:spPr>
          <p:txBody>
            <a:bodyPr wrap="square" lIns="45718" tIns="45718" rIns="45718" bIns="45718" numCol="1" anchor="t">
              <a:noAutofit/>
            </a:bodyPr>
            <a:lstStyle/>
            <a:p>
              <a:endParaRPr/>
            </a:p>
          </p:txBody>
        </p:sp>
        <p:sp>
          <p:nvSpPr>
            <p:cNvPr id="98" name="Straight Connector 5"/>
            <p:cNvSpPr/>
            <p:nvPr/>
          </p:nvSpPr>
          <p:spPr>
            <a:xfrm>
              <a:off x="0" y="423884"/>
              <a:ext cx="2190307" cy="1"/>
            </a:xfrm>
            <a:prstGeom prst="line">
              <a:avLst/>
            </a:prstGeom>
            <a:noFill/>
            <a:ln w="25400" cap="flat">
              <a:solidFill>
                <a:srgbClr val="000000"/>
              </a:solidFill>
              <a:prstDash val="solid"/>
              <a:round/>
            </a:ln>
            <a:effectLst/>
          </p:spPr>
          <p:txBody>
            <a:bodyPr wrap="square" lIns="45718" tIns="45718" rIns="45718" bIns="45718" numCol="1" anchor="t">
              <a:noAutofit/>
            </a:bodyPr>
            <a:lstStyle/>
            <a:p>
              <a:endParaRPr/>
            </a:p>
          </p:txBody>
        </p:sp>
        <p:sp>
          <p:nvSpPr>
            <p:cNvPr id="99" name="Straight Connector 12"/>
            <p:cNvSpPr/>
            <p:nvPr/>
          </p:nvSpPr>
          <p:spPr>
            <a:xfrm>
              <a:off x="1261729" y="345913"/>
              <a:ext cx="1" cy="148857"/>
            </a:xfrm>
            <a:prstGeom prst="line">
              <a:avLst/>
            </a:prstGeom>
            <a:noFill/>
            <a:ln w="25400" cap="flat">
              <a:solidFill>
                <a:srgbClr val="000000"/>
              </a:solidFill>
              <a:prstDash val="solid"/>
              <a:round/>
            </a:ln>
            <a:effectLst/>
          </p:spPr>
          <p:txBody>
            <a:bodyPr wrap="square" lIns="45718" tIns="45718" rIns="45718" bIns="45718" numCol="1" anchor="t">
              <a:noAutofit/>
            </a:bodyPr>
            <a:lstStyle/>
            <a:p>
              <a:endParaRPr/>
            </a:p>
          </p:txBody>
        </p:sp>
        <p:sp>
          <p:nvSpPr>
            <p:cNvPr id="100" name="Straight Connector 14"/>
            <p:cNvSpPr/>
            <p:nvPr/>
          </p:nvSpPr>
          <p:spPr>
            <a:xfrm>
              <a:off x="2180680" y="345913"/>
              <a:ext cx="1" cy="148857"/>
            </a:xfrm>
            <a:prstGeom prst="line">
              <a:avLst/>
            </a:prstGeom>
            <a:noFill/>
            <a:ln w="25400" cap="flat">
              <a:solidFill>
                <a:srgbClr val="000000"/>
              </a:solidFill>
              <a:prstDash val="solid"/>
              <a:round/>
            </a:ln>
            <a:effectLst/>
          </p:spPr>
          <p:txBody>
            <a:bodyPr wrap="square" lIns="45718" tIns="45718" rIns="45718" bIns="45718" numCol="1" anchor="t">
              <a:noAutofit/>
            </a:bodyPr>
            <a:lstStyle/>
            <a:p>
              <a:endParaRPr/>
            </a:p>
          </p:txBody>
        </p:sp>
        <p:sp>
          <p:nvSpPr>
            <p:cNvPr id="101" name="Straight Connector 15"/>
            <p:cNvSpPr/>
            <p:nvPr/>
          </p:nvSpPr>
          <p:spPr>
            <a:xfrm flipH="1">
              <a:off x="4813" y="345913"/>
              <a:ext cx="1" cy="148857"/>
            </a:xfrm>
            <a:prstGeom prst="line">
              <a:avLst/>
            </a:prstGeom>
            <a:noFill/>
            <a:ln w="25400" cap="flat">
              <a:solidFill>
                <a:srgbClr val="000000"/>
              </a:solidFill>
              <a:prstDash val="solid"/>
              <a:round/>
            </a:ln>
            <a:effectLst/>
          </p:spPr>
          <p:txBody>
            <a:bodyPr wrap="square" lIns="45718" tIns="45718" rIns="45718" bIns="45718" numCol="1" anchor="t">
              <a:noAutofit/>
            </a:bodyPr>
            <a:lstStyle/>
            <a:p>
              <a:endParaRPr/>
            </a:p>
          </p:txBody>
        </p:sp>
        <p:grpSp>
          <p:nvGrpSpPr>
            <p:cNvPr id="104" name="TextBox 16"/>
            <p:cNvGrpSpPr/>
            <p:nvPr/>
          </p:nvGrpSpPr>
          <p:grpSpPr>
            <a:xfrm>
              <a:off x="378437" y="-1"/>
              <a:ext cx="483337" cy="370842"/>
              <a:chOff x="0" y="0"/>
              <a:chExt cx="483336" cy="370840"/>
            </a:xfrm>
          </p:grpSpPr>
          <p:sp>
            <p:nvSpPr>
              <p:cNvPr id="102" name="Прямоугольник"/>
              <p:cNvSpPr/>
              <p:nvPr/>
            </p:nvSpPr>
            <p:spPr>
              <a:xfrm>
                <a:off x="0" y="0"/>
                <a:ext cx="483337" cy="369333"/>
              </a:xfrm>
              <a:prstGeom prst="rect">
                <a:avLst/>
              </a:prstGeom>
              <a:blipFill rotWithShape="1">
                <a:blip r:embed="rId3"/>
                <a:srcRect/>
                <a:stretch>
                  <a:fillRect/>
                </a:stretch>
              </a:blipFill>
              <a:ln w="12700" cap="flat">
                <a:noFill/>
                <a:miter lim="400000"/>
              </a:ln>
              <a:effectLst/>
            </p:spPr>
            <p:txBody>
              <a:bodyPr wrap="square" lIns="45718" tIns="45718" rIns="45718" bIns="45718" numCol="1" anchor="t">
                <a:noAutofit/>
              </a:bodyPr>
              <a:lstStyle/>
              <a:p>
                <a:endParaRPr/>
              </a:p>
            </p:txBody>
          </p:sp>
          <p:sp>
            <p:nvSpPr>
              <p:cNvPr id="103" name="Текст"/>
              <p:cNvSpPr txBox="1"/>
              <p:nvPr/>
            </p:nvSpPr>
            <p:spPr>
              <a:xfrm>
                <a:off x="0" y="0"/>
                <a:ext cx="483337" cy="37084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p>
                <a:r>
                  <a:t> </a:t>
                </a:r>
              </a:p>
            </p:txBody>
          </p:sp>
        </p:grpSp>
        <p:grpSp>
          <p:nvGrpSpPr>
            <p:cNvPr id="107" name="TextBox 17"/>
            <p:cNvGrpSpPr/>
            <p:nvPr/>
          </p:nvGrpSpPr>
          <p:grpSpPr>
            <a:xfrm>
              <a:off x="1469223" y="1050"/>
              <a:ext cx="612155" cy="370842"/>
              <a:chOff x="0" y="0"/>
              <a:chExt cx="612154" cy="370840"/>
            </a:xfrm>
          </p:grpSpPr>
          <p:sp>
            <p:nvSpPr>
              <p:cNvPr id="105" name="Прямоугольник"/>
              <p:cNvSpPr/>
              <p:nvPr/>
            </p:nvSpPr>
            <p:spPr>
              <a:xfrm>
                <a:off x="0" y="0"/>
                <a:ext cx="612155" cy="369333"/>
              </a:xfrm>
              <a:prstGeom prst="rect">
                <a:avLst/>
              </a:prstGeom>
              <a:blipFill rotWithShape="1">
                <a:blip r:embed="rId4"/>
                <a:srcRect/>
                <a:stretch>
                  <a:fillRect/>
                </a:stretch>
              </a:blipFill>
              <a:ln w="12700" cap="flat">
                <a:noFill/>
                <a:miter lim="400000"/>
              </a:ln>
              <a:effectLst/>
            </p:spPr>
            <p:txBody>
              <a:bodyPr wrap="square" lIns="45718" tIns="45718" rIns="45718" bIns="45718" numCol="1" anchor="t">
                <a:noAutofit/>
              </a:bodyPr>
              <a:lstStyle/>
              <a:p>
                <a:endParaRPr/>
              </a:p>
            </p:txBody>
          </p:sp>
          <p:sp>
            <p:nvSpPr>
              <p:cNvPr id="106" name="Текст"/>
              <p:cNvSpPr txBox="1"/>
              <p:nvPr/>
            </p:nvSpPr>
            <p:spPr>
              <a:xfrm>
                <a:off x="0" y="0"/>
                <a:ext cx="612155" cy="37084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p>
                <a:r>
                  <a:t> </a:t>
                </a:r>
              </a:p>
            </p:txBody>
          </p:sp>
        </p:grpSp>
        <p:sp>
          <p:nvSpPr>
            <p:cNvPr id="108" name="TextBox 18"/>
            <p:cNvSpPr txBox="1"/>
            <p:nvPr/>
          </p:nvSpPr>
          <p:spPr>
            <a:xfrm>
              <a:off x="669579" y="867787"/>
              <a:ext cx="1018537" cy="45973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45718" tIns="45718" rIns="45718" bIns="45718" numCol="1" anchor="t">
              <a:spAutoFit/>
            </a:bodyPr>
            <a:lstStyle>
              <a:lvl1pPr>
                <a:defRPr sz="2400">
                  <a:latin typeface="Myriad Pro"/>
                  <a:ea typeface="Myriad Pro"/>
                  <a:cs typeface="Myriad Pro"/>
                  <a:sym typeface="Myriad Pro"/>
                </a:defRPr>
              </a:lvl1pPr>
            </a:lstStyle>
            <a:p>
              <a:r>
                <a:t>TRAIN</a:t>
              </a:r>
            </a:p>
          </p:txBody>
        </p:sp>
        <p:sp>
          <p:nvSpPr>
            <p:cNvPr id="109" name="Straight Connector 19"/>
            <p:cNvSpPr/>
            <p:nvPr/>
          </p:nvSpPr>
          <p:spPr>
            <a:xfrm>
              <a:off x="2445487" y="424268"/>
              <a:ext cx="1041009" cy="1"/>
            </a:xfrm>
            <a:prstGeom prst="line">
              <a:avLst/>
            </a:prstGeom>
            <a:noFill/>
            <a:ln w="25400" cap="flat">
              <a:solidFill>
                <a:srgbClr val="000000"/>
              </a:solidFill>
              <a:prstDash val="solid"/>
              <a:round/>
            </a:ln>
            <a:effectLst/>
          </p:spPr>
          <p:txBody>
            <a:bodyPr wrap="square" lIns="45718" tIns="45718" rIns="45718" bIns="45718" numCol="1" anchor="t">
              <a:noAutofit/>
            </a:bodyPr>
            <a:lstStyle/>
            <a:p>
              <a:endParaRPr/>
            </a:p>
          </p:txBody>
        </p:sp>
        <p:sp>
          <p:nvSpPr>
            <p:cNvPr id="110" name="Left Brace 21"/>
            <p:cNvSpPr/>
            <p:nvPr/>
          </p:nvSpPr>
          <p:spPr>
            <a:xfrm rot="16200000">
              <a:off x="2819554" y="146963"/>
              <a:ext cx="278809" cy="1041009"/>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5635" y="21600"/>
                    <a:pt x="10800" y="20782"/>
                    <a:pt x="10800" y="19773"/>
                  </a:cubicBezTo>
                  <a:lnTo>
                    <a:pt x="10800" y="12627"/>
                  </a:lnTo>
                  <a:cubicBezTo>
                    <a:pt x="10800" y="11618"/>
                    <a:pt x="5965" y="10800"/>
                    <a:pt x="0" y="10800"/>
                  </a:cubicBezTo>
                  <a:cubicBezTo>
                    <a:pt x="5965" y="10800"/>
                    <a:pt x="10800" y="9982"/>
                    <a:pt x="10800" y="8973"/>
                  </a:cubicBezTo>
                  <a:lnTo>
                    <a:pt x="10800" y="1827"/>
                  </a:lnTo>
                  <a:cubicBezTo>
                    <a:pt x="10800" y="818"/>
                    <a:pt x="15635" y="0"/>
                    <a:pt x="21600" y="0"/>
                  </a:cubicBezTo>
                </a:path>
              </a:pathLst>
            </a:custGeom>
            <a:noFill/>
            <a:ln w="25400" cap="flat">
              <a:solidFill>
                <a:srgbClr val="000000"/>
              </a:solidFill>
              <a:prstDash val="solid"/>
              <a:round/>
            </a:ln>
            <a:effectLst/>
          </p:spPr>
          <p:txBody>
            <a:bodyPr wrap="square" lIns="45718" tIns="45718" rIns="45718" bIns="45718" numCol="1" anchor="t">
              <a:noAutofit/>
            </a:bodyPr>
            <a:lstStyle/>
            <a:p>
              <a:endParaRPr/>
            </a:p>
          </p:txBody>
        </p:sp>
        <p:sp>
          <p:nvSpPr>
            <p:cNvPr id="111" name="TextBox 22"/>
            <p:cNvSpPr txBox="1"/>
            <p:nvPr/>
          </p:nvSpPr>
          <p:spPr>
            <a:xfrm>
              <a:off x="2616057" y="887256"/>
              <a:ext cx="883104" cy="45973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45718" tIns="45718" rIns="45718" bIns="45718" numCol="1" anchor="t">
              <a:spAutoFit/>
            </a:bodyPr>
            <a:lstStyle>
              <a:lvl1pPr>
                <a:defRPr sz="2400">
                  <a:latin typeface="Myriad Pro"/>
                  <a:ea typeface="Myriad Pro"/>
                  <a:cs typeface="Myriad Pro"/>
                  <a:sym typeface="Myriad Pro"/>
                </a:defRPr>
              </a:lvl1pPr>
            </a:lstStyle>
            <a:p>
              <a:r>
                <a:t>TEST</a:t>
              </a:r>
            </a:p>
          </p:txBody>
        </p:sp>
        <p:sp>
          <p:nvSpPr>
            <p:cNvPr id="112" name="Straight Connector 23"/>
            <p:cNvSpPr/>
            <p:nvPr/>
          </p:nvSpPr>
          <p:spPr>
            <a:xfrm>
              <a:off x="2439083" y="357813"/>
              <a:ext cx="1" cy="148857"/>
            </a:xfrm>
            <a:prstGeom prst="line">
              <a:avLst/>
            </a:prstGeom>
            <a:noFill/>
            <a:ln w="25400" cap="flat">
              <a:solidFill>
                <a:srgbClr val="000000"/>
              </a:solidFill>
              <a:prstDash val="solid"/>
              <a:round/>
            </a:ln>
            <a:effectLst/>
          </p:spPr>
          <p:txBody>
            <a:bodyPr wrap="square" lIns="45718" tIns="45718" rIns="45718" bIns="45718" numCol="1" anchor="t">
              <a:noAutofit/>
            </a:bodyPr>
            <a:lstStyle/>
            <a:p>
              <a:endParaRPr/>
            </a:p>
          </p:txBody>
        </p:sp>
        <p:sp>
          <p:nvSpPr>
            <p:cNvPr id="113" name="Straight Connector 24"/>
            <p:cNvSpPr/>
            <p:nvPr/>
          </p:nvSpPr>
          <p:spPr>
            <a:xfrm>
              <a:off x="3482313" y="374394"/>
              <a:ext cx="1" cy="148857"/>
            </a:xfrm>
            <a:prstGeom prst="line">
              <a:avLst/>
            </a:prstGeom>
            <a:noFill/>
            <a:ln w="25400" cap="flat">
              <a:solidFill>
                <a:srgbClr val="000000"/>
              </a:solidFill>
              <a:prstDash val="solid"/>
              <a:round/>
            </a:ln>
            <a:effectLst/>
          </p:spPr>
          <p:txBody>
            <a:bodyPr wrap="square" lIns="45718" tIns="45718" rIns="45718" bIns="45718" numCol="1" anchor="t">
              <a:noAutofit/>
            </a:bodyPr>
            <a:lstStyle/>
            <a:p>
              <a:endParaRPr/>
            </a:p>
          </p:txBody>
        </p:sp>
      </p:grpSp>
    </p:spTree>
    <p:extLst>
      <p:ext uri="{BB962C8B-B14F-4D97-AF65-F5344CB8AC3E}">
        <p14:creationId xmlns:p14="http://schemas.microsoft.com/office/powerpoint/2010/main" val="979963389"/>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Заголовок 1"/>
          <p:cNvSpPr txBox="1">
            <a:spLocks noGrp="1"/>
          </p:cNvSpPr>
          <p:nvPr>
            <p:ph type="title"/>
          </p:nvPr>
        </p:nvSpPr>
        <p:spPr>
          <a:xfrm>
            <a:off x="-1" y="0"/>
            <a:ext cx="8565778" cy="584771"/>
          </a:xfrm>
          <a:prstGeom prst="rect">
            <a:avLst/>
          </a:prstGeom>
        </p:spPr>
        <p:txBody>
          <a:bodyPr/>
          <a:lstStyle>
            <a:lvl1pPr>
              <a:defRPr sz="3200"/>
            </a:lvl1pPr>
          </a:lstStyle>
          <a:p>
            <a:r>
              <a:t>End</a:t>
            </a:r>
          </a:p>
        </p:txBody>
      </p:sp>
      <p:sp>
        <p:nvSpPr>
          <p:cNvPr id="119" name="Shape 155"/>
          <p:cNvSpPr txBox="1">
            <a:spLocks noGrp="1"/>
          </p:cNvSpPr>
          <p:nvPr>
            <p:ph type="body" idx="1"/>
          </p:nvPr>
        </p:nvSpPr>
        <p:spPr>
          <a:xfrm>
            <a:off x="823356" y="1520824"/>
            <a:ext cx="8150164" cy="3412077"/>
          </a:xfrm>
          <a:prstGeom prst="rect">
            <a:avLst/>
          </a:prstGeom>
        </p:spPr>
        <p:txBody>
          <a:bodyPr>
            <a:normAutofit lnSpcReduction="10000"/>
          </a:bodyPr>
          <a:lstStyle/>
          <a:p>
            <a:pPr marL="413384" indent="-413384" defTabSz="543305">
              <a:spcBef>
                <a:spcPts val="0"/>
              </a:spcBef>
              <a:defRPr sz="2400"/>
            </a:pPr>
            <a:r>
              <a:t>Main advantages:</a:t>
            </a:r>
            <a:endParaRPr sz="3300"/>
          </a:p>
          <a:p>
            <a:pPr marL="1240155" lvl="2" indent="-413383" defTabSz="543305">
              <a:spcBef>
                <a:spcPts val="0"/>
              </a:spcBef>
              <a:buFont typeface="Helvetica"/>
              <a:buChar char="‒"/>
              <a:defRPr sz="2400"/>
            </a:pPr>
            <a:r>
              <a:t>Compact transformation of categorical variables</a:t>
            </a:r>
            <a:endParaRPr sz="3300"/>
          </a:p>
          <a:p>
            <a:pPr marL="1240155" lvl="2" indent="-413383" defTabSz="543305">
              <a:spcBef>
                <a:spcPts val="0"/>
              </a:spcBef>
              <a:buFont typeface="Helvetica"/>
              <a:buChar char="‒"/>
              <a:defRPr sz="2400"/>
            </a:pPr>
            <a:r>
              <a:t>Powerful basis for feature engineering</a:t>
            </a:r>
            <a:endParaRPr sz="3300"/>
          </a:p>
          <a:p>
            <a:pPr marL="413384" indent="-413384" defTabSz="543305">
              <a:lnSpc>
                <a:spcPct val="150000"/>
              </a:lnSpc>
              <a:spcBef>
                <a:spcPts val="0"/>
              </a:spcBef>
              <a:defRPr sz="2400"/>
            </a:pPr>
            <a:r>
              <a:t>Disadvantages:</a:t>
            </a:r>
            <a:endParaRPr sz="3300"/>
          </a:p>
          <a:p>
            <a:pPr marL="1240155" lvl="2" indent="-413383" defTabSz="543305">
              <a:spcBef>
                <a:spcPts val="0"/>
              </a:spcBef>
              <a:buFont typeface="Helvetica"/>
              <a:buChar char="‒"/>
              <a:defRPr sz="2400"/>
            </a:pPr>
            <a:r>
              <a:t>Need careful validation, there a lot of ways to overfit</a:t>
            </a:r>
          </a:p>
          <a:p>
            <a:pPr marL="1240155" lvl="2" indent="-413383" defTabSz="543305">
              <a:spcBef>
                <a:spcPts val="0"/>
              </a:spcBef>
              <a:buFont typeface="Helvetica"/>
              <a:buChar char="‒"/>
              <a:defRPr sz="2400"/>
            </a:pPr>
            <a:r>
              <a:t>Significant improvements only on specific datasets</a:t>
            </a:r>
          </a:p>
        </p:txBody>
      </p:sp>
    </p:spTree>
    <p:extLst>
      <p:ext uri="{BB962C8B-B14F-4D97-AF65-F5344CB8AC3E}">
        <p14:creationId xmlns:p14="http://schemas.microsoft.com/office/powerpoint/2010/main" val="2448388114"/>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Заголовок 1"/>
          <p:cNvSpPr txBox="1">
            <a:spLocks noGrp="1"/>
          </p:cNvSpPr>
          <p:nvPr>
            <p:ph type="title"/>
          </p:nvPr>
        </p:nvSpPr>
        <p:spPr>
          <a:xfrm>
            <a:off x="-1" y="0"/>
            <a:ext cx="8565778" cy="584771"/>
          </a:xfrm>
          <a:prstGeom prst="rect">
            <a:avLst/>
          </a:prstGeom>
        </p:spPr>
        <p:txBody>
          <a:bodyPr/>
          <a:lstStyle>
            <a:lvl1pPr>
              <a:defRPr sz="3200"/>
            </a:lvl1pPr>
          </a:lstStyle>
          <a:p>
            <a:r>
              <a:t>Why does it work?</a:t>
            </a:r>
          </a:p>
        </p:txBody>
      </p:sp>
      <p:sp>
        <p:nvSpPr>
          <p:cNvPr id="59" name="Shape 155"/>
          <p:cNvSpPr txBox="1">
            <a:spLocks noGrp="1"/>
          </p:cNvSpPr>
          <p:nvPr>
            <p:ph type="body" idx="1"/>
          </p:nvPr>
        </p:nvSpPr>
        <p:spPr>
          <a:xfrm>
            <a:off x="823356" y="1520824"/>
            <a:ext cx="8320645" cy="3412077"/>
          </a:xfrm>
          <a:prstGeom prst="rect">
            <a:avLst/>
          </a:prstGeom>
        </p:spPr>
        <p:txBody>
          <a:bodyPr/>
          <a:lstStyle/>
          <a:p>
            <a:pPr marL="457200" indent="-457200" defTabSz="578358">
              <a:spcBef>
                <a:spcPts val="0"/>
              </a:spcBef>
              <a:buFontTx/>
              <a:buAutoNum type="arabicPeriod"/>
              <a:defRPr sz="2400"/>
            </a:pPr>
            <a:r>
              <a:t>Label encoding gives random order. No correlation with target</a:t>
            </a:r>
          </a:p>
          <a:p>
            <a:pPr marL="457200" indent="-457200" defTabSz="578358">
              <a:spcBef>
                <a:spcPts val="0"/>
              </a:spcBef>
              <a:buFontTx/>
              <a:buAutoNum type="arabicPeriod"/>
              <a:defRPr sz="2400"/>
            </a:pPr>
            <a:r>
              <a:t>Mean encoding helps to separate zeros from ones</a:t>
            </a:r>
          </a:p>
        </p:txBody>
      </p:sp>
      <p:pic>
        <p:nvPicPr>
          <p:cNvPr id="60" name="pasted-image.tiff" descr="pasted-image.tiff"/>
          <p:cNvPicPr>
            <a:picLocks noChangeAspect="1"/>
          </p:cNvPicPr>
          <p:nvPr/>
        </p:nvPicPr>
        <p:blipFill>
          <a:blip r:embed="rId3"/>
          <a:stretch>
            <a:fillRect/>
          </a:stretch>
        </p:blipFill>
        <p:spPr>
          <a:xfrm>
            <a:off x="4751387" y="2798703"/>
            <a:ext cx="4059864" cy="2927376"/>
          </a:xfrm>
          <a:prstGeom prst="rect">
            <a:avLst/>
          </a:prstGeom>
          <a:ln w="12700">
            <a:miter lim="400000"/>
          </a:ln>
        </p:spPr>
      </p:pic>
      <p:pic>
        <p:nvPicPr>
          <p:cNvPr id="61" name="pasted-image.tiff" descr="pasted-image.tiff"/>
          <p:cNvPicPr>
            <a:picLocks noChangeAspect="1"/>
          </p:cNvPicPr>
          <p:nvPr/>
        </p:nvPicPr>
        <p:blipFill>
          <a:blip r:embed="rId4"/>
          <a:stretch>
            <a:fillRect/>
          </a:stretch>
        </p:blipFill>
        <p:spPr>
          <a:xfrm>
            <a:off x="686810" y="2778175"/>
            <a:ext cx="4036003" cy="2948973"/>
          </a:xfrm>
          <a:prstGeom prst="rect">
            <a:avLst/>
          </a:prstGeom>
          <a:ln w="12700">
            <a:miter lim="400000"/>
          </a:ln>
        </p:spPr>
      </p:pic>
      <p:sp>
        <p:nvSpPr>
          <p:cNvPr id="2" name="TextBox 1"/>
          <p:cNvSpPr txBox="1"/>
          <p:nvPr/>
        </p:nvSpPr>
        <p:spPr>
          <a:xfrm>
            <a:off x="686810" y="726577"/>
            <a:ext cx="5696427" cy="64632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altLang="ko-KR" sz="1800" b="0" i="0" u="none" strike="noStrike" cap="none" spc="0" normalizeH="0" baseline="0" dirty="0">
                <a:ln>
                  <a:noFill/>
                </a:ln>
                <a:solidFill>
                  <a:schemeClr val="accent2">
                    <a:lumMod val="75000"/>
                  </a:schemeClr>
                </a:solidFill>
                <a:effectLst/>
                <a:uFillTx/>
                <a:latin typeface="+mn-lt"/>
                <a:ea typeface="+mn-ea"/>
                <a:cs typeface="+mn-cs"/>
                <a:sym typeface="Helvetica"/>
              </a:rPr>
              <a:t>Label </a:t>
            </a:r>
            <a:r>
              <a:rPr kumimoji="0" lang="ko-KR" altLang="en-US" sz="1800" b="0" i="0" u="none" strike="noStrike" cap="none" spc="0" normalizeH="0" baseline="0" dirty="0" err="1">
                <a:ln>
                  <a:noFill/>
                </a:ln>
                <a:solidFill>
                  <a:schemeClr val="accent2">
                    <a:lumMod val="75000"/>
                  </a:schemeClr>
                </a:solidFill>
                <a:effectLst/>
                <a:uFillTx/>
                <a:latin typeface="+mn-lt"/>
                <a:ea typeface="+mn-ea"/>
                <a:cs typeface="+mn-cs"/>
                <a:sym typeface="Helvetica"/>
              </a:rPr>
              <a:t>인코딩은</a:t>
            </a:r>
            <a:r>
              <a:rPr kumimoji="0" lang="ko-KR" altLang="en-US" sz="1800" b="0" i="0" u="none" strike="noStrike" cap="none" spc="0" normalizeH="0" baseline="0" dirty="0">
                <a:ln>
                  <a:noFill/>
                </a:ln>
                <a:solidFill>
                  <a:schemeClr val="accent2">
                    <a:lumMod val="75000"/>
                  </a:schemeClr>
                </a:solidFill>
                <a:effectLst/>
                <a:uFillTx/>
                <a:latin typeface="+mn-lt"/>
                <a:ea typeface="+mn-ea"/>
                <a:cs typeface="+mn-cs"/>
                <a:sym typeface="Helvetica"/>
              </a:rPr>
              <a:t> 무작위 순서임</a:t>
            </a:r>
            <a:r>
              <a:rPr kumimoji="0" lang="en-US" altLang="ko-KR" sz="1800" b="0" i="0" u="none" strike="noStrike" cap="none" spc="0" normalizeH="0" baseline="0" dirty="0">
                <a:ln>
                  <a:noFill/>
                </a:ln>
                <a:solidFill>
                  <a:schemeClr val="accent2">
                    <a:lumMod val="75000"/>
                  </a:schemeClr>
                </a:solidFill>
                <a:effectLst/>
                <a:uFillTx/>
                <a:latin typeface="+mn-lt"/>
                <a:ea typeface="+mn-ea"/>
                <a:cs typeface="+mn-cs"/>
                <a:sym typeface="Helvetica"/>
              </a:rPr>
              <a:t>. </a:t>
            </a:r>
            <a:r>
              <a:rPr kumimoji="0" lang="ko-KR" altLang="en-US" sz="1800" b="0" i="0" u="none" strike="noStrike" cap="none" spc="0" normalizeH="0" baseline="0" dirty="0" err="1">
                <a:ln>
                  <a:noFill/>
                </a:ln>
                <a:solidFill>
                  <a:schemeClr val="accent2">
                    <a:lumMod val="75000"/>
                  </a:schemeClr>
                </a:solidFill>
                <a:effectLst/>
                <a:uFillTx/>
                <a:latin typeface="+mn-lt"/>
                <a:ea typeface="+mn-ea"/>
                <a:cs typeface="+mn-cs"/>
                <a:sym typeface="Helvetica"/>
              </a:rPr>
              <a:t>타켓과</a:t>
            </a:r>
            <a:r>
              <a:rPr kumimoji="0" lang="ko-KR" altLang="en-US" sz="1800" b="0" i="0" u="none" strike="noStrike" cap="none" spc="0" normalizeH="0" baseline="0" dirty="0">
                <a:ln>
                  <a:noFill/>
                </a:ln>
                <a:solidFill>
                  <a:schemeClr val="accent2">
                    <a:lumMod val="75000"/>
                  </a:schemeClr>
                </a:solidFill>
                <a:effectLst/>
                <a:uFillTx/>
                <a:latin typeface="+mn-lt"/>
                <a:ea typeface="+mn-ea"/>
                <a:cs typeface="+mn-cs"/>
                <a:sym typeface="Helvetica"/>
              </a:rPr>
              <a:t> 상관관계 없음</a:t>
            </a:r>
            <a:endParaRPr kumimoji="0" lang="en-US" altLang="ko-KR" sz="1800" b="0" i="0" u="none" strike="noStrike" cap="none" spc="0" normalizeH="0" baseline="0" dirty="0">
              <a:ln>
                <a:noFill/>
              </a:ln>
              <a:solidFill>
                <a:schemeClr val="accent2">
                  <a:lumMod val="75000"/>
                </a:schemeClr>
              </a:solidFill>
              <a:effectLst/>
              <a:uFillTx/>
              <a:latin typeface="+mn-lt"/>
              <a:ea typeface="+mn-ea"/>
              <a:cs typeface="+mn-cs"/>
              <a:sym typeface="Helvetica"/>
            </a:endParaRPr>
          </a:p>
          <a:p>
            <a:pPr marL="0" marR="0" indent="0" algn="l" defTabSz="914400" rtl="0" fontAlgn="auto" latinLnBrk="0" hangingPunct="0">
              <a:lnSpc>
                <a:spcPct val="100000"/>
              </a:lnSpc>
              <a:spcBef>
                <a:spcPts val="0"/>
              </a:spcBef>
              <a:spcAft>
                <a:spcPts val="0"/>
              </a:spcAft>
              <a:buClrTx/>
              <a:buSzTx/>
              <a:buFontTx/>
              <a:buNone/>
              <a:tabLst/>
            </a:pPr>
            <a:r>
              <a:rPr kumimoji="0" lang="en-US" altLang="ko-KR" sz="1800" b="0" i="0" u="none" strike="noStrike" cap="none" spc="0" normalizeH="0" baseline="0" dirty="0">
                <a:ln>
                  <a:noFill/>
                </a:ln>
                <a:solidFill>
                  <a:schemeClr val="accent2">
                    <a:lumMod val="75000"/>
                  </a:schemeClr>
                </a:solidFill>
                <a:effectLst/>
                <a:uFillTx/>
                <a:latin typeface="+mn-lt"/>
                <a:ea typeface="+mn-ea"/>
                <a:cs typeface="+mn-cs"/>
                <a:sym typeface="Helvetica"/>
              </a:rPr>
              <a:t>Mean </a:t>
            </a:r>
            <a:r>
              <a:rPr kumimoji="0" lang="ko-KR" altLang="en-US" sz="1800" b="0" i="0" u="none" strike="noStrike" cap="none" spc="0" normalizeH="0" baseline="0" dirty="0" err="1">
                <a:ln>
                  <a:noFill/>
                </a:ln>
                <a:solidFill>
                  <a:schemeClr val="accent2">
                    <a:lumMod val="75000"/>
                  </a:schemeClr>
                </a:solidFill>
                <a:effectLst/>
                <a:uFillTx/>
                <a:latin typeface="+mn-lt"/>
                <a:ea typeface="+mn-ea"/>
                <a:cs typeface="+mn-cs"/>
                <a:sym typeface="Helvetica"/>
              </a:rPr>
              <a:t>인코딩은</a:t>
            </a:r>
            <a:r>
              <a:rPr kumimoji="0" lang="ko-KR" altLang="en-US" sz="1800" b="0" i="0" u="none" strike="noStrike" cap="none" spc="0" normalizeH="0" baseline="0" dirty="0">
                <a:ln>
                  <a:noFill/>
                </a:ln>
                <a:solidFill>
                  <a:schemeClr val="accent2">
                    <a:lumMod val="75000"/>
                  </a:schemeClr>
                </a:solidFill>
                <a:effectLst/>
                <a:uFillTx/>
                <a:latin typeface="+mn-lt"/>
                <a:ea typeface="+mn-ea"/>
                <a:cs typeface="+mn-cs"/>
                <a:sym typeface="Helvetica"/>
              </a:rPr>
              <a:t> </a:t>
            </a:r>
            <a:r>
              <a:rPr kumimoji="0" lang="en-US" altLang="ko-KR" sz="1800" b="0" i="0" u="none" strike="noStrike" cap="none" spc="0" normalizeH="0" baseline="0" dirty="0">
                <a:ln>
                  <a:noFill/>
                </a:ln>
                <a:solidFill>
                  <a:schemeClr val="accent2">
                    <a:lumMod val="75000"/>
                  </a:schemeClr>
                </a:solidFill>
                <a:effectLst/>
                <a:uFillTx/>
                <a:latin typeface="+mn-lt"/>
                <a:ea typeface="+mn-ea"/>
                <a:cs typeface="+mn-cs"/>
                <a:sym typeface="Helvetica"/>
              </a:rPr>
              <a:t>1</a:t>
            </a:r>
            <a:r>
              <a:rPr lang="ko-KR" altLang="en-US" dirty="0">
                <a:solidFill>
                  <a:schemeClr val="accent2">
                    <a:lumMod val="75000"/>
                  </a:schemeClr>
                </a:solidFill>
              </a:rPr>
              <a:t>들에게서 </a:t>
            </a:r>
            <a:r>
              <a:rPr lang="en-US" altLang="ko-KR" dirty="0">
                <a:solidFill>
                  <a:schemeClr val="accent2">
                    <a:lumMod val="75000"/>
                  </a:schemeClr>
                </a:solidFill>
              </a:rPr>
              <a:t>0</a:t>
            </a:r>
            <a:r>
              <a:rPr lang="ko-KR" altLang="en-US" dirty="0">
                <a:solidFill>
                  <a:schemeClr val="accent2">
                    <a:lumMod val="75000"/>
                  </a:schemeClr>
                </a:solidFill>
              </a:rPr>
              <a:t>들을 분리하는데 도움이 됨</a:t>
            </a:r>
            <a:endParaRPr kumimoji="0" lang="ko-KR" altLang="en-US" sz="1800" b="0" i="0" u="none" strike="noStrike" cap="none" spc="0" normalizeH="0" baseline="0" dirty="0">
              <a:ln>
                <a:noFill/>
              </a:ln>
              <a:solidFill>
                <a:schemeClr val="accent2">
                  <a:lumMod val="75000"/>
                </a:schemeClr>
              </a:solidFill>
              <a:effectLst/>
              <a:uFillTx/>
              <a:latin typeface="+mn-lt"/>
              <a:ea typeface="+mn-ea"/>
              <a:cs typeface="+mn-cs"/>
              <a:sym typeface="Helvetica"/>
            </a:endParaRPr>
          </a:p>
        </p:txBody>
      </p:sp>
      <p:sp>
        <p:nvSpPr>
          <p:cNvPr id="3" name="TextBox 2"/>
          <p:cNvSpPr txBox="1"/>
          <p:nvPr/>
        </p:nvSpPr>
        <p:spPr>
          <a:xfrm>
            <a:off x="4553344" y="2740851"/>
            <a:ext cx="1595536" cy="369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ko-KR" altLang="en-US" sz="1800" b="1" i="0" u="none" strike="noStrike" cap="none" spc="0" normalizeH="0" baseline="0" dirty="0">
                <a:ln>
                  <a:noFill/>
                </a:ln>
                <a:solidFill>
                  <a:srgbClr val="0070C0"/>
                </a:solidFill>
                <a:effectLst/>
                <a:uFillTx/>
                <a:latin typeface="+mn-lt"/>
                <a:ea typeface="+mn-ea"/>
                <a:cs typeface="+mn-cs"/>
                <a:sym typeface="Helvetica"/>
              </a:rPr>
              <a:t>도시의 개수</a:t>
            </a:r>
            <a:r>
              <a:rPr kumimoji="0" lang="en-US" altLang="ko-KR" sz="1800" b="1" i="0" u="none" strike="noStrike" cap="none" spc="0" normalizeH="0" baseline="0" dirty="0">
                <a:ln>
                  <a:noFill/>
                </a:ln>
                <a:solidFill>
                  <a:srgbClr val="0070C0"/>
                </a:solidFill>
                <a:effectLst/>
                <a:uFillTx/>
                <a:latin typeface="+mn-lt"/>
                <a:ea typeface="+mn-ea"/>
                <a:cs typeface="+mn-cs"/>
                <a:sym typeface="Helvetica"/>
              </a:rPr>
              <a:t>?</a:t>
            </a:r>
            <a:endParaRPr kumimoji="0" lang="ko-KR" altLang="en-US" sz="1800" b="1" i="0" u="none" strike="noStrike" cap="none" spc="0" normalizeH="0" baseline="0" dirty="0">
              <a:ln>
                <a:noFill/>
              </a:ln>
              <a:solidFill>
                <a:srgbClr val="0070C0"/>
              </a:solidFill>
              <a:effectLst/>
              <a:uFillTx/>
              <a:latin typeface="+mn-lt"/>
              <a:ea typeface="+mn-ea"/>
              <a:cs typeface="+mn-cs"/>
              <a:sym typeface="Helvetica"/>
            </a:endParaRP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Заголовок 1"/>
          <p:cNvSpPr txBox="1">
            <a:spLocks noGrp="1"/>
          </p:cNvSpPr>
          <p:nvPr>
            <p:ph type="title"/>
          </p:nvPr>
        </p:nvSpPr>
        <p:spPr>
          <a:xfrm>
            <a:off x="-1" y="0"/>
            <a:ext cx="8565778" cy="584771"/>
          </a:xfrm>
          <a:prstGeom prst="rect">
            <a:avLst/>
          </a:prstGeom>
        </p:spPr>
        <p:txBody>
          <a:bodyPr/>
          <a:lstStyle>
            <a:lvl1pPr>
              <a:defRPr sz="3200"/>
            </a:lvl1pPr>
          </a:lstStyle>
          <a:p>
            <a:r>
              <a:t>Why does it work?</a:t>
            </a:r>
          </a:p>
        </p:txBody>
      </p:sp>
      <p:sp>
        <p:nvSpPr>
          <p:cNvPr id="66" name="Shape 155"/>
          <p:cNvSpPr txBox="1">
            <a:spLocks noGrp="1"/>
          </p:cNvSpPr>
          <p:nvPr>
            <p:ph type="body" idx="1"/>
          </p:nvPr>
        </p:nvSpPr>
        <p:spPr>
          <a:xfrm>
            <a:off x="823356" y="1077905"/>
            <a:ext cx="7742419" cy="3412076"/>
          </a:xfrm>
          <a:prstGeom prst="rect">
            <a:avLst/>
          </a:prstGeom>
        </p:spPr>
        <p:txBody>
          <a:bodyPr/>
          <a:lstStyle/>
          <a:p>
            <a:pPr marL="0" lvl="1" indent="440871" algn="ctr">
              <a:spcBef>
                <a:spcPts val="0"/>
              </a:spcBef>
              <a:buSzTx/>
              <a:buNone/>
              <a:defRPr sz="2400"/>
            </a:pPr>
            <a:r>
              <a:t>Reaching a better loss with shorter trees</a:t>
            </a:r>
          </a:p>
        </p:txBody>
      </p:sp>
      <p:grpSp>
        <p:nvGrpSpPr>
          <p:cNvPr id="80" name="Group 3"/>
          <p:cNvGrpSpPr/>
          <p:nvPr/>
        </p:nvGrpSpPr>
        <p:grpSpPr>
          <a:xfrm>
            <a:off x="1255894" y="1447796"/>
            <a:ext cx="6926725" cy="4660307"/>
            <a:chOff x="0" y="0"/>
            <a:chExt cx="6926724" cy="4660305"/>
          </a:xfrm>
        </p:grpSpPr>
        <p:pic>
          <p:nvPicPr>
            <p:cNvPr id="67" name="Picture 1" descr="Picture 1"/>
            <p:cNvPicPr>
              <a:picLocks noChangeAspect="1"/>
            </p:cNvPicPr>
            <p:nvPr/>
          </p:nvPicPr>
          <p:blipFill>
            <a:blip r:embed="rId3"/>
            <a:srcRect l="15273" t="1930" b="11581"/>
            <a:stretch>
              <a:fillRect/>
            </a:stretch>
          </p:blipFill>
          <p:spPr>
            <a:xfrm>
              <a:off x="635797" y="0"/>
              <a:ext cx="6290928" cy="4481513"/>
            </a:xfrm>
            <a:prstGeom prst="rect">
              <a:avLst/>
            </a:prstGeom>
            <a:ln w="12700" cap="flat">
              <a:noFill/>
              <a:miter lim="400000"/>
            </a:ln>
            <a:effectLst/>
          </p:spPr>
        </p:pic>
        <p:sp>
          <p:nvSpPr>
            <p:cNvPr id="68" name="TextBox 2"/>
            <p:cNvSpPr txBox="1"/>
            <p:nvPr/>
          </p:nvSpPr>
          <p:spPr>
            <a:xfrm>
              <a:off x="511085" y="4178270"/>
              <a:ext cx="273653" cy="45973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45718" tIns="45718" rIns="45718" bIns="45718" numCol="1" anchor="t">
              <a:spAutoFit/>
            </a:bodyPr>
            <a:lstStyle>
              <a:lvl1pPr>
                <a:defRPr sz="2400">
                  <a:latin typeface="Myriad Pro"/>
                  <a:ea typeface="Myriad Pro"/>
                  <a:cs typeface="Myriad Pro"/>
                  <a:sym typeface="Myriad Pro"/>
                </a:defRPr>
              </a:lvl1pPr>
            </a:lstStyle>
            <a:p>
              <a:r>
                <a:t>1</a:t>
              </a:r>
            </a:p>
          </p:txBody>
        </p:sp>
        <p:sp>
          <p:nvSpPr>
            <p:cNvPr id="69" name="TextBox 9"/>
            <p:cNvSpPr txBox="1"/>
            <p:nvPr/>
          </p:nvSpPr>
          <p:spPr>
            <a:xfrm>
              <a:off x="2044253" y="4178270"/>
              <a:ext cx="273652" cy="45973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45718" tIns="45718" rIns="45718" bIns="45718" numCol="1" anchor="t">
              <a:spAutoFit/>
            </a:bodyPr>
            <a:lstStyle>
              <a:lvl1pPr>
                <a:defRPr sz="2400">
                  <a:latin typeface="Myriad Pro"/>
                  <a:ea typeface="Myriad Pro"/>
                  <a:cs typeface="Myriad Pro"/>
                  <a:sym typeface="Myriad Pro"/>
                </a:defRPr>
              </a:lvl1pPr>
            </a:lstStyle>
            <a:p>
              <a:r>
                <a:t>2</a:t>
              </a:r>
            </a:p>
          </p:txBody>
        </p:sp>
        <p:sp>
          <p:nvSpPr>
            <p:cNvPr id="70" name="TextBox 10"/>
            <p:cNvSpPr txBox="1"/>
            <p:nvPr/>
          </p:nvSpPr>
          <p:spPr>
            <a:xfrm>
              <a:off x="3588973" y="4200570"/>
              <a:ext cx="273652" cy="45973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45718" tIns="45718" rIns="45718" bIns="45718" numCol="1" anchor="t">
              <a:spAutoFit/>
            </a:bodyPr>
            <a:lstStyle>
              <a:lvl1pPr>
                <a:defRPr sz="2400">
                  <a:latin typeface="Myriad Pro"/>
                  <a:ea typeface="Myriad Pro"/>
                  <a:cs typeface="Myriad Pro"/>
                  <a:sym typeface="Myriad Pro"/>
                </a:defRPr>
              </a:lvl1pPr>
            </a:lstStyle>
            <a:p>
              <a:r>
                <a:t>3</a:t>
              </a:r>
            </a:p>
          </p:txBody>
        </p:sp>
        <p:sp>
          <p:nvSpPr>
            <p:cNvPr id="71" name="TextBox 11"/>
            <p:cNvSpPr txBox="1"/>
            <p:nvPr/>
          </p:nvSpPr>
          <p:spPr>
            <a:xfrm>
              <a:off x="5115265" y="4178270"/>
              <a:ext cx="273652" cy="45973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45718" tIns="45718" rIns="45718" bIns="45718" numCol="1" anchor="t">
              <a:spAutoFit/>
            </a:bodyPr>
            <a:lstStyle>
              <a:lvl1pPr>
                <a:defRPr sz="2400">
                  <a:latin typeface="Myriad Pro"/>
                  <a:ea typeface="Myriad Pro"/>
                  <a:cs typeface="Myriad Pro"/>
                  <a:sym typeface="Myriad Pro"/>
                </a:defRPr>
              </a:lvl1pPr>
            </a:lstStyle>
            <a:p>
              <a:r>
                <a:t>4</a:t>
              </a:r>
            </a:p>
          </p:txBody>
        </p:sp>
        <p:sp>
          <p:nvSpPr>
            <p:cNvPr id="72" name="TextBox 12"/>
            <p:cNvSpPr txBox="1"/>
            <p:nvPr/>
          </p:nvSpPr>
          <p:spPr>
            <a:xfrm>
              <a:off x="6600305" y="4200569"/>
              <a:ext cx="273652" cy="45973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45718" tIns="45718" rIns="45718" bIns="45718" numCol="1" anchor="t">
              <a:spAutoFit/>
            </a:bodyPr>
            <a:lstStyle>
              <a:lvl1pPr>
                <a:defRPr sz="2400">
                  <a:latin typeface="Myriad Pro"/>
                  <a:ea typeface="Myriad Pro"/>
                  <a:cs typeface="Myriad Pro"/>
                  <a:sym typeface="Myriad Pro"/>
                </a:defRPr>
              </a:lvl1pPr>
            </a:lstStyle>
            <a:p>
              <a:r>
                <a:t>5</a:t>
              </a:r>
            </a:p>
          </p:txBody>
        </p:sp>
        <p:sp>
          <p:nvSpPr>
            <p:cNvPr id="73" name="TextBox 13"/>
            <p:cNvSpPr txBox="1"/>
            <p:nvPr/>
          </p:nvSpPr>
          <p:spPr>
            <a:xfrm>
              <a:off x="0" y="3955450"/>
              <a:ext cx="697365" cy="45973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45718" tIns="45718" rIns="45718" bIns="45718" numCol="1" anchor="t">
              <a:spAutoFit/>
            </a:bodyPr>
            <a:lstStyle/>
            <a:p>
              <a:pPr>
                <a:defRPr sz="2400">
                  <a:latin typeface="Myriad Pro"/>
                  <a:ea typeface="Myriad Pro"/>
                  <a:cs typeface="Myriad Pro"/>
                  <a:sym typeface="Myriad Pro"/>
                </a:defRPr>
              </a:pPr>
              <a:r>
                <a:t>0.35</a:t>
              </a:r>
            </a:p>
          </p:txBody>
        </p:sp>
        <p:sp>
          <p:nvSpPr>
            <p:cNvPr id="74" name="TextBox 14"/>
            <p:cNvSpPr txBox="1"/>
            <p:nvPr/>
          </p:nvSpPr>
          <p:spPr>
            <a:xfrm>
              <a:off x="0" y="3374735"/>
              <a:ext cx="697365" cy="45973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45718" tIns="45718" rIns="45718" bIns="45718" numCol="1" anchor="t">
              <a:spAutoFit/>
            </a:bodyPr>
            <a:lstStyle/>
            <a:p>
              <a:pPr>
                <a:defRPr sz="2400">
                  <a:latin typeface="Myriad Pro"/>
                  <a:ea typeface="Myriad Pro"/>
                  <a:cs typeface="Myriad Pro"/>
                  <a:sym typeface="Myriad Pro"/>
                </a:defRPr>
              </a:pPr>
              <a:r>
                <a:t>0.40</a:t>
              </a:r>
            </a:p>
          </p:txBody>
        </p:sp>
        <p:sp>
          <p:nvSpPr>
            <p:cNvPr id="75" name="TextBox 15"/>
            <p:cNvSpPr txBox="1"/>
            <p:nvPr/>
          </p:nvSpPr>
          <p:spPr>
            <a:xfrm>
              <a:off x="0" y="2794018"/>
              <a:ext cx="697365" cy="45973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45718" tIns="45718" rIns="45718" bIns="45718" numCol="1" anchor="t">
              <a:spAutoFit/>
            </a:bodyPr>
            <a:lstStyle/>
            <a:p>
              <a:pPr>
                <a:defRPr sz="2400">
                  <a:latin typeface="Myriad Pro"/>
                  <a:ea typeface="Myriad Pro"/>
                  <a:cs typeface="Myriad Pro"/>
                  <a:sym typeface="Myriad Pro"/>
                </a:defRPr>
              </a:pPr>
              <a:r>
                <a:t>0.45</a:t>
              </a:r>
            </a:p>
          </p:txBody>
        </p:sp>
        <p:sp>
          <p:nvSpPr>
            <p:cNvPr id="76" name="TextBox 16"/>
            <p:cNvSpPr txBox="1"/>
            <p:nvPr/>
          </p:nvSpPr>
          <p:spPr>
            <a:xfrm>
              <a:off x="0" y="2213301"/>
              <a:ext cx="697365" cy="45973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45718" tIns="45718" rIns="45718" bIns="45718" numCol="1" anchor="t">
              <a:spAutoFit/>
            </a:bodyPr>
            <a:lstStyle/>
            <a:p>
              <a:pPr>
                <a:defRPr sz="2400">
                  <a:latin typeface="Myriad Pro"/>
                  <a:ea typeface="Myriad Pro"/>
                  <a:cs typeface="Myriad Pro"/>
                  <a:sym typeface="Myriad Pro"/>
                </a:defRPr>
              </a:pPr>
              <a:r>
                <a:t>0.50</a:t>
              </a:r>
            </a:p>
          </p:txBody>
        </p:sp>
        <p:sp>
          <p:nvSpPr>
            <p:cNvPr id="77" name="TextBox 17"/>
            <p:cNvSpPr txBox="1"/>
            <p:nvPr/>
          </p:nvSpPr>
          <p:spPr>
            <a:xfrm>
              <a:off x="0" y="1632583"/>
              <a:ext cx="697365" cy="45973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45718" tIns="45718" rIns="45718" bIns="45718" numCol="1" anchor="t">
              <a:spAutoFit/>
            </a:bodyPr>
            <a:lstStyle/>
            <a:p>
              <a:pPr>
                <a:defRPr sz="2400">
                  <a:latin typeface="Myriad Pro"/>
                  <a:ea typeface="Myriad Pro"/>
                  <a:cs typeface="Myriad Pro"/>
                  <a:sym typeface="Myriad Pro"/>
                </a:defRPr>
              </a:pPr>
              <a:r>
                <a:t>0.55</a:t>
              </a:r>
            </a:p>
          </p:txBody>
        </p:sp>
        <p:sp>
          <p:nvSpPr>
            <p:cNvPr id="78" name="TextBox 18"/>
            <p:cNvSpPr txBox="1"/>
            <p:nvPr/>
          </p:nvSpPr>
          <p:spPr>
            <a:xfrm>
              <a:off x="0" y="1051866"/>
              <a:ext cx="697365" cy="45973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45718" tIns="45718" rIns="45718" bIns="45718" numCol="1" anchor="t">
              <a:spAutoFit/>
            </a:bodyPr>
            <a:lstStyle/>
            <a:p>
              <a:pPr>
                <a:defRPr sz="2400">
                  <a:latin typeface="Myriad Pro"/>
                  <a:ea typeface="Myriad Pro"/>
                  <a:cs typeface="Myriad Pro"/>
                  <a:sym typeface="Myriad Pro"/>
                </a:defRPr>
              </a:pPr>
              <a:r>
                <a:t>0.60</a:t>
              </a:r>
            </a:p>
          </p:txBody>
        </p:sp>
        <p:sp>
          <p:nvSpPr>
            <p:cNvPr id="79" name="TextBox 19"/>
            <p:cNvSpPr txBox="1"/>
            <p:nvPr/>
          </p:nvSpPr>
          <p:spPr>
            <a:xfrm>
              <a:off x="0" y="471149"/>
              <a:ext cx="697365" cy="45973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45718" tIns="45718" rIns="45718" bIns="45718" numCol="1" anchor="t">
              <a:spAutoFit/>
            </a:bodyPr>
            <a:lstStyle/>
            <a:p>
              <a:pPr>
                <a:defRPr sz="2400">
                  <a:latin typeface="Myriad Pro"/>
                  <a:ea typeface="Myriad Pro"/>
                  <a:cs typeface="Myriad Pro"/>
                  <a:sym typeface="Myriad Pro"/>
                </a:defRPr>
              </a:pPr>
              <a:r>
                <a:t>0.65</a:t>
              </a:r>
            </a:p>
          </p:txBody>
        </p:sp>
      </p:grpSp>
      <p:sp>
        <p:nvSpPr>
          <p:cNvPr id="81" name="TextBox 20"/>
          <p:cNvSpPr txBox="1"/>
          <p:nvPr/>
        </p:nvSpPr>
        <p:spPr>
          <a:xfrm>
            <a:off x="4043374" y="5929309"/>
            <a:ext cx="1476778" cy="459737"/>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lvl1pPr>
              <a:defRPr sz="2400">
                <a:latin typeface="Myriad Pro"/>
                <a:ea typeface="Myriad Pro"/>
                <a:cs typeface="Myriad Pro"/>
                <a:sym typeface="Myriad Pro"/>
              </a:defRPr>
            </a:lvl1pPr>
          </a:lstStyle>
          <a:p>
            <a:r>
              <a:t>tree depth</a:t>
            </a:r>
          </a:p>
        </p:txBody>
      </p:sp>
      <p:sp>
        <p:nvSpPr>
          <p:cNvPr id="82" name="TextBox 21"/>
          <p:cNvSpPr txBox="1"/>
          <p:nvPr/>
        </p:nvSpPr>
        <p:spPr>
          <a:xfrm rot="16200000">
            <a:off x="730140" y="3775406"/>
            <a:ext cx="646169" cy="459737"/>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lvl1pPr>
              <a:defRPr sz="2400">
                <a:latin typeface="Myriad Pro"/>
                <a:ea typeface="Myriad Pro"/>
                <a:cs typeface="Myriad Pro"/>
                <a:sym typeface="Myriad Pro"/>
              </a:defRPr>
            </a:lvl1pPr>
          </a:lstStyle>
          <a:p>
            <a:r>
              <a:t>loss</a:t>
            </a:r>
          </a:p>
        </p:txBody>
      </p:sp>
      <p:sp>
        <p:nvSpPr>
          <p:cNvPr id="2" name="TextBox 1"/>
          <p:cNvSpPr txBox="1"/>
          <p:nvPr/>
        </p:nvSpPr>
        <p:spPr>
          <a:xfrm>
            <a:off x="465198" y="549877"/>
            <a:ext cx="7491790" cy="64632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ko-KR" altLang="en-US" sz="1800" b="0" i="0" u="none" strike="noStrike" cap="none" spc="0" normalizeH="0" baseline="0" dirty="0">
                <a:ln>
                  <a:noFill/>
                </a:ln>
                <a:solidFill>
                  <a:schemeClr val="accent2">
                    <a:lumMod val="50000"/>
                  </a:schemeClr>
                </a:solidFill>
                <a:effectLst/>
                <a:uFillTx/>
                <a:latin typeface="+mn-lt"/>
                <a:ea typeface="+mn-ea"/>
                <a:cs typeface="+mn-cs"/>
                <a:sym typeface="Helvetica"/>
              </a:rPr>
              <a:t>일반적으로 더 복잡</a:t>
            </a:r>
            <a:r>
              <a:rPr kumimoji="0" lang="en-US" altLang="ko-KR" sz="1800" b="0" i="0" u="none" strike="noStrike" cap="none" spc="0" normalizeH="0" baseline="0" dirty="0">
                <a:ln>
                  <a:noFill/>
                </a:ln>
                <a:solidFill>
                  <a:schemeClr val="accent2">
                    <a:lumMod val="50000"/>
                  </a:schemeClr>
                </a:solidFill>
                <a:effectLst/>
                <a:uFillTx/>
                <a:latin typeface="+mn-lt"/>
                <a:ea typeface="+mn-ea"/>
                <a:cs typeface="+mn-cs"/>
                <a:sym typeface="Helvetica"/>
              </a:rPr>
              <a:t>(high-cardinality)</a:t>
            </a:r>
            <a:r>
              <a:rPr lang="ko-KR" altLang="en-US" dirty="0">
                <a:solidFill>
                  <a:schemeClr val="accent2">
                    <a:lumMod val="50000"/>
                  </a:schemeClr>
                </a:solidFill>
              </a:rPr>
              <a:t>하고</a:t>
            </a:r>
            <a:r>
              <a:rPr kumimoji="0" lang="en-US" altLang="ko-KR" sz="1800" b="0" i="0" u="none" strike="noStrike" cap="none" spc="0" normalizeH="0" baseline="0" dirty="0">
                <a:ln>
                  <a:noFill/>
                </a:ln>
                <a:solidFill>
                  <a:schemeClr val="accent2">
                    <a:lumMod val="50000"/>
                  </a:schemeClr>
                </a:solidFill>
                <a:effectLst/>
                <a:uFillTx/>
                <a:latin typeface="+mn-lt"/>
                <a:ea typeface="+mn-ea"/>
                <a:cs typeface="+mn-cs"/>
                <a:sym typeface="Helvetica"/>
              </a:rPr>
              <a:t>, feature-target</a:t>
            </a:r>
            <a:r>
              <a:rPr kumimoji="0" lang="ko-KR" altLang="en-US" sz="1800" b="0" i="0" u="none" strike="noStrike" cap="none" spc="0" normalizeH="0" baseline="0" dirty="0">
                <a:ln>
                  <a:noFill/>
                </a:ln>
                <a:solidFill>
                  <a:schemeClr val="accent2">
                    <a:lumMod val="50000"/>
                  </a:schemeClr>
                </a:solidFill>
                <a:effectLst/>
                <a:uFillTx/>
                <a:latin typeface="+mn-lt"/>
                <a:ea typeface="+mn-ea"/>
                <a:cs typeface="+mn-cs"/>
                <a:sym typeface="Helvetica"/>
              </a:rPr>
              <a:t>간에 </a:t>
            </a:r>
            <a:r>
              <a:rPr lang="ko-KR" altLang="en-US" dirty="0" err="1">
                <a:solidFill>
                  <a:schemeClr val="accent2">
                    <a:lumMod val="50000"/>
                  </a:schemeClr>
                </a:solidFill>
              </a:rPr>
              <a:t>비선형일때</a:t>
            </a:r>
            <a:r>
              <a:rPr lang="ko-KR" altLang="en-US" dirty="0">
                <a:solidFill>
                  <a:schemeClr val="accent2">
                    <a:lumMod val="50000"/>
                  </a:schemeClr>
                </a:solidFill>
              </a:rPr>
              <a:t> </a:t>
            </a:r>
            <a:endParaRPr lang="en-US" altLang="ko-KR" dirty="0">
              <a:solidFill>
                <a:schemeClr val="accent2">
                  <a:lumMod val="50000"/>
                </a:schemeClr>
              </a:solidFill>
            </a:endParaRPr>
          </a:p>
          <a:p>
            <a:pPr marL="0" marR="0" indent="0" algn="l" defTabSz="914400" rtl="0" fontAlgn="auto" latinLnBrk="0" hangingPunct="0">
              <a:lnSpc>
                <a:spcPct val="100000"/>
              </a:lnSpc>
              <a:spcBef>
                <a:spcPts val="0"/>
              </a:spcBef>
              <a:spcAft>
                <a:spcPts val="0"/>
              </a:spcAft>
              <a:buClrTx/>
              <a:buSzTx/>
              <a:buFontTx/>
              <a:buNone/>
              <a:tabLst/>
            </a:pPr>
            <a:r>
              <a:rPr lang="en-US" altLang="ko-KR" dirty="0">
                <a:solidFill>
                  <a:schemeClr val="accent2">
                    <a:lumMod val="50000"/>
                  </a:schemeClr>
                </a:solidFill>
              </a:rPr>
              <a:t>mean </a:t>
            </a:r>
            <a:r>
              <a:rPr lang="ko-KR" altLang="en-US" dirty="0" err="1">
                <a:solidFill>
                  <a:schemeClr val="accent2">
                    <a:lumMod val="50000"/>
                  </a:schemeClr>
                </a:solidFill>
              </a:rPr>
              <a:t>인코딩이</a:t>
            </a:r>
            <a:r>
              <a:rPr lang="ko-KR" altLang="en-US" dirty="0">
                <a:solidFill>
                  <a:schemeClr val="accent2">
                    <a:lumMod val="50000"/>
                  </a:schemeClr>
                </a:solidFill>
              </a:rPr>
              <a:t> 더 효과적</a:t>
            </a:r>
            <a:endParaRPr kumimoji="0" lang="ko-KR" altLang="en-US" sz="1800" b="0" i="0" u="none" strike="noStrike" cap="none" spc="0" normalizeH="0" baseline="0" dirty="0">
              <a:ln>
                <a:noFill/>
              </a:ln>
              <a:solidFill>
                <a:schemeClr val="accent2">
                  <a:lumMod val="50000"/>
                </a:schemeClr>
              </a:solidFill>
              <a:effectLst/>
              <a:uFillTx/>
              <a:sym typeface="Helvetica"/>
            </a:endParaRP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Заголовок 1"/>
          <p:cNvSpPr txBox="1">
            <a:spLocks noGrp="1"/>
          </p:cNvSpPr>
          <p:nvPr>
            <p:ph type="title"/>
          </p:nvPr>
        </p:nvSpPr>
        <p:spPr>
          <a:xfrm>
            <a:off x="-1" y="0"/>
            <a:ext cx="8565778" cy="584771"/>
          </a:xfrm>
          <a:prstGeom prst="rect">
            <a:avLst/>
          </a:prstGeom>
        </p:spPr>
        <p:txBody>
          <a:bodyPr/>
          <a:lstStyle>
            <a:lvl1pPr>
              <a:defRPr sz="3200"/>
            </a:lvl1pPr>
          </a:lstStyle>
          <a:p>
            <a:r>
              <a:t>What will you learn?</a:t>
            </a:r>
          </a:p>
        </p:txBody>
      </p:sp>
      <p:sp>
        <p:nvSpPr>
          <p:cNvPr id="87" name="Shape 155"/>
          <p:cNvSpPr txBox="1">
            <a:spLocks noGrp="1"/>
          </p:cNvSpPr>
          <p:nvPr>
            <p:ph type="body" idx="1"/>
          </p:nvPr>
        </p:nvSpPr>
        <p:spPr>
          <a:xfrm>
            <a:off x="823356" y="1520824"/>
            <a:ext cx="8320645" cy="3412077"/>
          </a:xfrm>
          <a:prstGeom prst="rect">
            <a:avLst/>
          </a:prstGeom>
        </p:spPr>
        <p:txBody>
          <a:bodyPr/>
          <a:lstStyle/>
          <a:p>
            <a:pPr marL="898525" indent="-400050">
              <a:lnSpc>
                <a:spcPct val="150000"/>
              </a:lnSpc>
              <a:spcBef>
                <a:spcPts val="0"/>
              </a:spcBef>
              <a:buChar char="✓"/>
              <a:defRPr sz="2400"/>
            </a:pPr>
            <a:r>
              <a:t>  Construct encodings</a:t>
            </a:r>
          </a:p>
          <a:p>
            <a:pPr marL="898525" indent="-400050">
              <a:lnSpc>
                <a:spcPct val="150000"/>
              </a:lnSpc>
              <a:spcBef>
                <a:spcPts val="0"/>
              </a:spcBef>
              <a:buChar char="✓"/>
              <a:defRPr sz="2400"/>
            </a:pPr>
            <a:r>
              <a:t>  Correctly validate them</a:t>
            </a:r>
          </a:p>
          <a:p>
            <a:pPr marL="898525" indent="-400050">
              <a:lnSpc>
                <a:spcPct val="150000"/>
              </a:lnSpc>
              <a:spcBef>
                <a:spcPts val="0"/>
              </a:spcBef>
              <a:buChar char="✓"/>
              <a:defRPr sz="2400"/>
            </a:pPr>
            <a:r>
              <a:t>  Extend them</a:t>
            </a: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Заголовок 1"/>
          <p:cNvSpPr txBox="1">
            <a:spLocks noGrp="1"/>
          </p:cNvSpPr>
          <p:nvPr>
            <p:ph type="title"/>
          </p:nvPr>
        </p:nvSpPr>
        <p:spPr>
          <a:xfrm>
            <a:off x="-1" y="0"/>
            <a:ext cx="8565778" cy="584771"/>
          </a:xfrm>
          <a:prstGeom prst="rect">
            <a:avLst/>
          </a:prstGeom>
        </p:spPr>
        <p:txBody>
          <a:bodyPr/>
          <a:lstStyle>
            <a:lvl1pPr>
              <a:defRPr sz="3200"/>
            </a:lvl1pPr>
          </a:lstStyle>
          <a:p>
            <a:r>
              <a:t>Indicators of usefulness</a:t>
            </a:r>
          </a:p>
        </p:txBody>
      </p:sp>
      <p:grpSp>
        <p:nvGrpSpPr>
          <p:cNvPr id="94" name="Group 2"/>
          <p:cNvGrpSpPr/>
          <p:nvPr/>
        </p:nvGrpSpPr>
        <p:grpSpPr>
          <a:xfrm>
            <a:off x="1381493" y="471488"/>
            <a:ext cx="6739791" cy="5828025"/>
            <a:chOff x="0" y="0"/>
            <a:chExt cx="6739790" cy="5828023"/>
          </a:xfrm>
        </p:grpSpPr>
        <p:pic>
          <p:nvPicPr>
            <p:cNvPr id="92" name="pasted-image.tiff" descr="pasted-image.tiff"/>
            <p:cNvPicPr>
              <a:picLocks noChangeAspect="1"/>
            </p:cNvPicPr>
            <p:nvPr/>
          </p:nvPicPr>
          <p:blipFill>
            <a:blip r:embed="rId3"/>
            <a:stretch>
              <a:fillRect/>
            </a:stretch>
          </p:blipFill>
          <p:spPr>
            <a:xfrm>
              <a:off x="0" y="0"/>
              <a:ext cx="6739791" cy="2921271"/>
            </a:xfrm>
            <a:prstGeom prst="rect">
              <a:avLst/>
            </a:prstGeom>
            <a:ln w="12700" cap="flat">
              <a:noFill/>
              <a:miter lim="400000"/>
            </a:ln>
            <a:effectLst/>
          </p:spPr>
        </p:pic>
        <p:pic>
          <p:nvPicPr>
            <p:cNvPr id="93" name="pasted-image.tiff" descr="pasted-image.tiff"/>
            <p:cNvPicPr>
              <a:picLocks noChangeAspect="1"/>
            </p:cNvPicPr>
            <p:nvPr/>
          </p:nvPicPr>
          <p:blipFill>
            <a:blip r:embed="rId4"/>
            <a:stretch>
              <a:fillRect/>
            </a:stretch>
          </p:blipFill>
          <p:spPr>
            <a:xfrm>
              <a:off x="41959" y="2924939"/>
              <a:ext cx="6697831" cy="2903086"/>
            </a:xfrm>
            <a:prstGeom prst="rect">
              <a:avLst/>
            </a:prstGeom>
            <a:ln w="12700" cap="flat">
              <a:noFill/>
              <a:miter lim="400000"/>
            </a:ln>
            <a:effectLst/>
          </p:spPr>
        </p:pic>
      </p:gr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Заголовок 1"/>
          <p:cNvSpPr txBox="1">
            <a:spLocks noGrp="1"/>
          </p:cNvSpPr>
          <p:nvPr>
            <p:ph type="title"/>
          </p:nvPr>
        </p:nvSpPr>
        <p:spPr>
          <a:xfrm>
            <a:off x="-1" y="0"/>
            <a:ext cx="8565778" cy="584771"/>
          </a:xfrm>
          <a:prstGeom prst="rect">
            <a:avLst/>
          </a:prstGeom>
        </p:spPr>
        <p:txBody>
          <a:bodyPr/>
          <a:lstStyle>
            <a:lvl1pPr>
              <a:defRPr sz="3200"/>
            </a:lvl1pPr>
          </a:lstStyle>
          <a:p>
            <a:r>
              <a:t>Ways to use target variable</a:t>
            </a:r>
          </a:p>
        </p:txBody>
      </p:sp>
      <p:pic>
        <p:nvPicPr>
          <p:cNvPr id="97" name="Picture 1" descr="Picture 1"/>
          <p:cNvPicPr>
            <a:picLocks noChangeAspect="1"/>
          </p:cNvPicPr>
          <p:nvPr/>
        </p:nvPicPr>
        <p:blipFill>
          <a:blip r:embed="rId3"/>
          <a:stretch>
            <a:fillRect/>
          </a:stretch>
        </p:blipFill>
        <p:spPr>
          <a:xfrm>
            <a:off x="1256326" y="2428875"/>
            <a:ext cx="6990123" cy="3083880"/>
          </a:xfrm>
          <a:prstGeom prst="rect">
            <a:avLst/>
          </a:prstGeom>
          <a:ln w="12700">
            <a:miter lim="400000"/>
          </a:ln>
        </p:spPr>
      </p:pic>
      <p:sp>
        <p:nvSpPr>
          <p:cNvPr id="98" name="Shape 155"/>
          <p:cNvSpPr txBox="1">
            <a:spLocks noGrp="1"/>
          </p:cNvSpPr>
          <p:nvPr>
            <p:ph type="body" idx="1"/>
          </p:nvPr>
        </p:nvSpPr>
        <p:spPr>
          <a:xfrm>
            <a:off x="823357" y="1520824"/>
            <a:ext cx="7742419" cy="3412077"/>
          </a:xfrm>
          <a:prstGeom prst="rect">
            <a:avLst/>
          </a:prstGeom>
        </p:spPr>
        <p:txBody>
          <a:bodyPr/>
          <a:lstStyle/>
          <a:p>
            <a:pPr marL="0" indent="0" algn="ctr">
              <a:buSzTx/>
              <a:buNone/>
              <a:defRPr sz="2400"/>
            </a:pPr>
            <a:r>
              <a:t>Goods - number of ones in a group, </a:t>
            </a:r>
          </a:p>
          <a:p>
            <a:pPr marL="0" indent="0" algn="ctr">
              <a:buSzTx/>
              <a:buNone/>
              <a:defRPr sz="2400"/>
            </a:pPr>
            <a:r>
              <a:t>Bads - number of zeros</a:t>
            </a: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Заголовок 1"/>
          <p:cNvSpPr txBox="1">
            <a:spLocks noGrp="1"/>
          </p:cNvSpPr>
          <p:nvPr>
            <p:ph type="title"/>
          </p:nvPr>
        </p:nvSpPr>
        <p:spPr>
          <a:xfrm>
            <a:off x="-1" y="0"/>
            <a:ext cx="8565778" cy="584771"/>
          </a:xfrm>
          <a:prstGeom prst="rect">
            <a:avLst/>
          </a:prstGeom>
        </p:spPr>
        <p:txBody>
          <a:bodyPr/>
          <a:lstStyle>
            <a:lvl1pPr>
              <a:defRPr sz="3200"/>
            </a:lvl1pPr>
          </a:lstStyle>
          <a:p>
            <a:r>
              <a:t>Ways to use target variable</a:t>
            </a:r>
          </a:p>
        </p:txBody>
      </p:sp>
      <p:pic>
        <p:nvPicPr>
          <p:cNvPr id="2" name="그림 1"/>
          <p:cNvPicPr>
            <a:picLocks noChangeAspect="1"/>
          </p:cNvPicPr>
          <p:nvPr/>
        </p:nvPicPr>
        <p:blipFill>
          <a:blip r:embed="rId3"/>
          <a:stretch>
            <a:fillRect/>
          </a:stretch>
        </p:blipFill>
        <p:spPr>
          <a:xfrm>
            <a:off x="985421" y="584771"/>
            <a:ext cx="6594934" cy="6107162"/>
          </a:xfrm>
          <a:prstGeom prst="rect">
            <a:avLst/>
          </a:prstGeom>
        </p:spPr>
      </p:pic>
    </p:spTree>
    <p:extLst>
      <p:ext uri="{BB962C8B-B14F-4D97-AF65-F5344CB8AC3E}">
        <p14:creationId xmlns:p14="http://schemas.microsoft.com/office/powerpoint/2010/main" val="3939607510"/>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Заголовок 1"/>
          <p:cNvSpPr txBox="1">
            <a:spLocks noGrp="1"/>
          </p:cNvSpPr>
          <p:nvPr>
            <p:ph type="title"/>
          </p:nvPr>
        </p:nvSpPr>
        <p:spPr>
          <a:xfrm>
            <a:off x="-1" y="0"/>
            <a:ext cx="8565778" cy="584771"/>
          </a:xfrm>
          <a:prstGeom prst="rect">
            <a:avLst/>
          </a:prstGeom>
        </p:spPr>
        <p:txBody>
          <a:bodyPr/>
          <a:lstStyle>
            <a:lvl1pPr>
              <a:defRPr sz="3200"/>
            </a:lvl1pPr>
          </a:lstStyle>
          <a:p>
            <a:r>
              <a:t>Springleaf example</a:t>
            </a:r>
          </a:p>
        </p:txBody>
      </p:sp>
      <p:pic>
        <p:nvPicPr>
          <p:cNvPr id="101" name="pasted-image.png" descr="pasted-image.png"/>
          <p:cNvPicPr>
            <a:picLocks noChangeAspect="1"/>
          </p:cNvPicPr>
          <p:nvPr/>
        </p:nvPicPr>
        <p:blipFill>
          <a:blip r:embed="rId2"/>
          <a:stretch>
            <a:fillRect/>
          </a:stretch>
        </p:blipFill>
        <p:spPr>
          <a:xfrm>
            <a:off x="485026" y="1520825"/>
            <a:ext cx="8463312" cy="1893889"/>
          </a:xfrm>
          <a:prstGeom prst="rect">
            <a:avLst/>
          </a:prstGeom>
          <a:ln w="12700">
            <a:miter lim="400000"/>
          </a:ln>
        </p:spPr>
      </p:pic>
      <p:pic>
        <p:nvPicPr>
          <p:cNvPr id="102" name="pasted-image.png" descr="pasted-image.png"/>
          <p:cNvPicPr>
            <a:picLocks noChangeAspect="1"/>
          </p:cNvPicPr>
          <p:nvPr/>
        </p:nvPicPr>
        <p:blipFill>
          <a:blip r:embed="rId3"/>
          <a:srcRect t="2273"/>
          <a:stretch>
            <a:fillRect/>
          </a:stretch>
        </p:blipFill>
        <p:spPr>
          <a:xfrm>
            <a:off x="3055553" y="3543298"/>
            <a:ext cx="3391670" cy="1843090"/>
          </a:xfrm>
          <a:prstGeom prst="rect">
            <a:avLst/>
          </a:prstGeom>
          <a:ln w="12700">
            <a:miter lim="400000"/>
          </a:ln>
        </p:spPr>
      </p:pic>
    </p:spTree>
  </p:cSld>
  <p:clrMapOvr>
    <a:masterClrMapping/>
  </p:clrMapOvr>
  <p:transition spd="med"/>
</p:sld>
</file>

<file path=ppt/theme/theme1.xml><?xml version="1.0" encoding="utf-8"?>
<a:theme xmlns:a="http://schemas.openxmlformats.org/drawingml/2006/main" name="Тема Office">
  <a:themeElements>
    <a:clrScheme name="Тема Offic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Тема Office">
      <a:majorFont>
        <a:latin typeface="Calibri"/>
        <a:ea typeface="Calibri"/>
        <a:cs typeface="Calibri"/>
      </a:majorFont>
      <a:minorFont>
        <a:latin typeface="Helvetica"/>
        <a:ea typeface="Helvetica"/>
        <a:cs typeface="Helvetica"/>
      </a:minorFont>
    </a:fontScheme>
    <a:fmtScheme name="Тема 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8" tIns="45718" rIns="45718" bIns="45718"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Тема Office">
  <a:themeElements>
    <a:clrScheme name="Тема Offic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Тема Office">
      <a:majorFont>
        <a:latin typeface="Calibri"/>
        <a:ea typeface="Calibri"/>
        <a:cs typeface="Calibri"/>
      </a:majorFont>
      <a:minorFont>
        <a:latin typeface="Helvetica"/>
        <a:ea typeface="Helvetica"/>
        <a:cs typeface="Helvetica"/>
      </a:minorFont>
    </a:fontScheme>
    <a:fmtScheme name="Тема 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8" tIns="45718" rIns="45718" bIns="45718"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380</TotalTime>
  <Words>5786</Words>
  <Application>Microsoft Macintosh PowerPoint</Application>
  <PresentationFormat>화면 슬라이드 쇼(4:3)</PresentationFormat>
  <Paragraphs>363</Paragraphs>
  <Slides>27</Slides>
  <Notes>26</Notes>
  <HiddenSlides>0</HiddenSlides>
  <MMClips>0</MMClips>
  <ScaleCrop>false</ScaleCrop>
  <HeadingPairs>
    <vt:vector size="6" baseType="variant">
      <vt:variant>
        <vt:lpstr>사용한 글꼴</vt:lpstr>
      </vt:variant>
      <vt:variant>
        <vt:i4>6</vt:i4>
      </vt:variant>
      <vt:variant>
        <vt:lpstr>테마</vt:lpstr>
      </vt:variant>
      <vt:variant>
        <vt:i4>1</vt:i4>
      </vt:variant>
      <vt:variant>
        <vt:lpstr>슬라이드 제목</vt:lpstr>
      </vt:variant>
      <vt:variant>
        <vt:i4>27</vt:i4>
      </vt:variant>
    </vt:vector>
  </HeadingPairs>
  <TitlesOfParts>
    <vt:vector size="34" baseType="lpstr">
      <vt:lpstr>맑은 고딕</vt:lpstr>
      <vt:lpstr>Myriad Pro</vt:lpstr>
      <vt:lpstr>Myriad Pro Bold</vt:lpstr>
      <vt:lpstr>Arial</vt:lpstr>
      <vt:lpstr>Calibri</vt:lpstr>
      <vt:lpstr>Helvetica</vt:lpstr>
      <vt:lpstr>Тема Office</vt:lpstr>
      <vt:lpstr>Using target to generate features</vt:lpstr>
      <vt:lpstr>Simple example</vt:lpstr>
      <vt:lpstr>Why does it work?</vt:lpstr>
      <vt:lpstr>Why does it work?</vt:lpstr>
      <vt:lpstr>What will you learn?</vt:lpstr>
      <vt:lpstr>Indicators of usefulness</vt:lpstr>
      <vt:lpstr>Ways to use target variable</vt:lpstr>
      <vt:lpstr>Ways to use target variable</vt:lpstr>
      <vt:lpstr>Springleaf example</vt:lpstr>
      <vt:lpstr>Springleaf example</vt:lpstr>
      <vt:lpstr>Overfit</vt:lpstr>
      <vt:lpstr>Regularization</vt:lpstr>
      <vt:lpstr>Regularization. CV loop</vt:lpstr>
      <vt:lpstr>Regularization. CV loop</vt:lpstr>
      <vt:lpstr>Regularization. CV loop</vt:lpstr>
      <vt:lpstr>Regularization.Smoothing</vt:lpstr>
      <vt:lpstr>Regularization. Noise</vt:lpstr>
      <vt:lpstr>Regularization. Expanding mean</vt:lpstr>
      <vt:lpstr>Regularization. Conclusion</vt:lpstr>
      <vt:lpstr>Generalizations and extensions</vt:lpstr>
      <vt:lpstr>Regression and multiclass</vt:lpstr>
      <vt:lpstr>Many-to-many relations</vt:lpstr>
      <vt:lpstr>Time series</vt:lpstr>
      <vt:lpstr>Interactions and numerical features</vt:lpstr>
      <vt:lpstr>Amazon.com</vt:lpstr>
      <vt:lpstr>Correct validation reminder</vt:lpstr>
      <vt:lpstr>End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Using target to generate features</dc:title>
  <dc:creator>윤정식(Yun JeongSik)/Digital GTM1그룹/SK</dc:creator>
  <cp:lastModifiedBy>yun jeongsik</cp:lastModifiedBy>
  <cp:revision>28</cp:revision>
  <dcterms:modified xsi:type="dcterms:W3CDTF">2019-10-23T08:37:32Z</dcterms:modified>
</cp:coreProperties>
</file>